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7"/>
  </p:notesMasterIdLst>
  <p:sldIdLst>
    <p:sldId id="286" r:id="rId5"/>
    <p:sldId id="287" r:id="rId6"/>
    <p:sldId id="256" r:id="rId7"/>
    <p:sldId id="288" r:id="rId8"/>
    <p:sldId id="289" r:id="rId9"/>
    <p:sldId id="290" r:id="rId10"/>
    <p:sldId id="291" r:id="rId11"/>
    <p:sldId id="292" r:id="rId12"/>
    <p:sldId id="293" r:id="rId13"/>
    <p:sldId id="294" r:id="rId14"/>
    <p:sldId id="295" r:id="rId15"/>
    <p:sldId id="296" r:id="rId16"/>
    <p:sldId id="297" r:id="rId17"/>
    <p:sldId id="298" r:id="rId18"/>
    <p:sldId id="299" r:id="rId19"/>
    <p:sldId id="300" r:id="rId20"/>
    <p:sldId id="301" r:id="rId21"/>
    <p:sldId id="302" r:id="rId22"/>
    <p:sldId id="303" r:id="rId23"/>
    <p:sldId id="304" r:id="rId24"/>
    <p:sldId id="305" r:id="rId25"/>
    <p:sldId id="306"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28" autoAdjust="0"/>
    <p:restoredTop sz="81305" autoAdjust="0"/>
  </p:normalViewPr>
  <p:slideViewPr>
    <p:cSldViewPr>
      <p:cViewPr>
        <p:scale>
          <a:sx n="68" d="100"/>
          <a:sy n="68" d="100"/>
        </p:scale>
        <p:origin x="-1242"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91945-9A7D-4A6E-8A30-A44EFE93E07D}" type="datetimeFigureOut">
              <a:rPr lang="en-US" smtClean="0"/>
              <a:pPr/>
              <a:t>10/26/2010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5E1DC0-005C-4B20-9286-B14DEB9F620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Edit the topic by double-clicking on </a:t>
            </a:r>
            <a:r>
              <a:rPr lang="en-US" b="1" dirty="0" smtClean="0"/>
              <a:t>Type</a:t>
            </a:r>
            <a:r>
              <a:rPr lang="en-US" b="1" baseline="0" dirty="0" smtClean="0"/>
              <a:t> the topic here</a:t>
            </a:r>
            <a:r>
              <a:rPr lang="en-US" b="0" baseline="0" dirty="0" smtClean="0"/>
              <a:t>.</a:t>
            </a:r>
            <a:endParaRPr lang="en-US" dirty="0"/>
          </a:p>
        </p:txBody>
      </p:sp>
      <p:sp>
        <p:nvSpPr>
          <p:cNvPr id="4" name="Slide Number Placeholder 3"/>
          <p:cNvSpPr>
            <a:spLocks noGrp="1"/>
          </p:cNvSpPr>
          <p:nvPr>
            <p:ph type="sldNum" sz="quarter" idx="10"/>
          </p:nvPr>
        </p:nvSpPr>
        <p:spPr/>
        <p:txBody>
          <a:bodyPr/>
          <a:lstStyle/>
          <a:p>
            <a:fld id="{965E1DC0-005C-4B20-9286-B14DEB9F6200}"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Double-click</a:t>
            </a:r>
            <a:r>
              <a:rPr lang="en-US" baseline="0" dirty="0" smtClean="0"/>
              <a:t> on each topic at the top to edit it.</a:t>
            </a:r>
            <a:endParaRPr lang="en-US" dirty="0" smtClean="0"/>
          </a:p>
          <a:p>
            <a:r>
              <a:rPr lang="en-US" dirty="0" smtClean="0"/>
              <a:t>The numbers are all hyperlinked to the questions.  The hyperlinks only</a:t>
            </a:r>
            <a:r>
              <a:rPr lang="en-US" baseline="0" dirty="0" smtClean="0"/>
              <a:t> work in the Slide Show view.  Type Shift and F5 simultaneously to test your links.</a:t>
            </a:r>
            <a:endParaRPr lang="en-US" dirty="0"/>
          </a:p>
        </p:txBody>
      </p:sp>
      <p:sp>
        <p:nvSpPr>
          <p:cNvPr id="4" name="Slide Number Placeholder 3"/>
          <p:cNvSpPr>
            <a:spLocks noGrp="1"/>
          </p:cNvSpPr>
          <p:nvPr>
            <p:ph type="sldNum" sz="quarter" idx="10"/>
          </p:nvPr>
        </p:nvSpPr>
        <p:spPr/>
        <p:txBody>
          <a:bodyPr/>
          <a:lstStyle/>
          <a:p>
            <a:fld id="{965E1DC0-005C-4B20-9286-B14DEB9F6200}"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 each</a:t>
            </a:r>
            <a:r>
              <a:rPr lang="en-US" baseline="0" dirty="0" smtClean="0"/>
              <a:t> question slide, you can double-click the white text to add a question. </a:t>
            </a:r>
          </a:p>
          <a:p>
            <a:r>
              <a:rPr lang="en-US" i="1" baseline="0" dirty="0" smtClean="0"/>
              <a:t>Take special care to not press Delete before editing the text, as it will remove the animations and possibly the formatting. </a:t>
            </a:r>
          </a:p>
          <a:p>
            <a:r>
              <a:rPr lang="en-US" baseline="0" dirty="0" smtClean="0"/>
              <a:t>To insert pictures, shapes, or Clip Art, too, go to the Insert ribbon. </a:t>
            </a:r>
          </a:p>
          <a:p>
            <a:r>
              <a:rPr lang="en-US" baseline="0" dirty="0" smtClean="0"/>
              <a:t>Double-click on the black text to enter the answer. The house in the bottom left corner will allow the students to return to Slide 2, where the question board is found.</a:t>
            </a:r>
          </a:p>
          <a:p>
            <a:r>
              <a:rPr lang="en-US" baseline="0" dirty="0" smtClean="0"/>
              <a:t>Make sure to change your Topic section at the top of your slides, too.</a:t>
            </a:r>
            <a:endParaRPr lang="en-US" dirty="0"/>
          </a:p>
        </p:txBody>
      </p:sp>
      <p:sp>
        <p:nvSpPr>
          <p:cNvPr id="4" name="Slide Number Placeholder 3"/>
          <p:cNvSpPr>
            <a:spLocks noGrp="1"/>
          </p:cNvSpPr>
          <p:nvPr>
            <p:ph type="sldNum" sz="quarter" idx="10"/>
          </p:nvPr>
        </p:nvSpPr>
        <p:spPr/>
        <p:txBody>
          <a:bodyPr/>
          <a:lstStyle/>
          <a:p>
            <a:fld id="{965E1DC0-005C-4B20-9286-B14DEB9F6200}"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965E1DC0-005C-4B20-9286-B14DEB9F6200}" type="slidenum">
              <a:rPr lang="en-US" smtClean="0"/>
              <a:pPr/>
              <a:t>15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965E1DC0-005C-4B20-9286-B14DEB9F6200}" type="slidenum">
              <a:rPr lang="en-US" smtClean="0"/>
              <a:pPr/>
              <a:t>19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65E1DC0-005C-4B20-9286-B14DEB9F6200}" type="slidenum">
              <a:rPr lang="en-US" smtClean="0"/>
              <a:pPr/>
              <a:t>20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965E1DC0-005C-4B20-9286-B14DEB9F6200}" type="slidenum">
              <a:rPr lang="en-US" smtClean="0"/>
              <a:pPr/>
              <a:t>21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965E1DC0-005C-4B20-9286-B14DEB9F6200}" type="slidenum">
              <a:rPr lang="en-US" smtClean="0"/>
              <a:pPr/>
              <a:t>22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CA"/>
          </a:p>
        </p:txBody>
      </p:sp>
      <p:sp>
        <p:nvSpPr>
          <p:cNvPr id="4" name="Date Placeholder 3"/>
          <p:cNvSpPr>
            <a:spLocks noGrp="1"/>
          </p:cNvSpPr>
          <p:nvPr>
            <p:ph type="dt" sz="half" idx="10"/>
          </p:nvPr>
        </p:nvSpPr>
        <p:spPr/>
        <p:txBody>
          <a:bodyPr/>
          <a:lstStyle/>
          <a:p>
            <a:fld id="{BFC6FB8D-18B7-46BA-B582-EF44C41ADDCF}" type="datetimeFigureOut">
              <a:rPr lang="en-CA" smtClean="0"/>
              <a:pPr/>
              <a:t>26/10/2010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72D9F60-F67A-4B4E-BDF8-37902935806D}" type="slidenum">
              <a:rPr lang="en-CA" smtClean="0"/>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4" name="Date Placeholder 3"/>
          <p:cNvSpPr>
            <a:spLocks noGrp="1"/>
          </p:cNvSpPr>
          <p:nvPr>
            <p:ph type="dt" sz="half" idx="10"/>
          </p:nvPr>
        </p:nvSpPr>
        <p:spPr/>
        <p:txBody>
          <a:bodyPr/>
          <a:lstStyle/>
          <a:p>
            <a:fld id="{BFC6FB8D-18B7-46BA-B582-EF44C41ADDCF}" type="datetimeFigureOut">
              <a:rPr lang="en-CA" smtClean="0"/>
              <a:pPr/>
              <a:t>26/10/2010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72D9F60-F67A-4B4E-BDF8-37902935806D}"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4" name="Date Placeholder 3"/>
          <p:cNvSpPr>
            <a:spLocks noGrp="1"/>
          </p:cNvSpPr>
          <p:nvPr>
            <p:ph type="dt" sz="half" idx="10"/>
          </p:nvPr>
        </p:nvSpPr>
        <p:spPr/>
        <p:txBody>
          <a:bodyPr/>
          <a:lstStyle/>
          <a:p>
            <a:fld id="{BFC6FB8D-18B7-46BA-B582-EF44C41ADDCF}" type="datetimeFigureOut">
              <a:rPr lang="en-CA" smtClean="0"/>
              <a:pPr/>
              <a:t>26/10/2010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72D9F60-F67A-4B4E-BDF8-37902935806D}"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CA"/>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4" name="Date Placeholder 3"/>
          <p:cNvSpPr>
            <a:spLocks noGrp="1"/>
          </p:cNvSpPr>
          <p:nvPr>
            <p:ph type="dt" sz="half" idx="10"/>
          </p:nvPr>
        </p:nvSpPr>
        <p:spPr/>
        <p:txBody>
          <a:bodyPr/>
          <a:lstStyle/>
          <a:p>
            <a:fld id="{BFC6FB8D-18B7-46BA-B582-EF44C41ADDCF}" type="datetimeFigureOut">
              <a:rPr lang="en-CA" smtClean="0"/>
              <a:pPr/>
              <a:t>26/10/2010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72D9F60-F67A-4B4E-BDF8-37902935806D}"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BFC6FB8D-18B7-46BA-B582-EF44C41ADDCF}" type="datetimeFigureOut">
              <a:rPr lang="en-CA" smtClean="0"/>
              <a:pPr/>
              <a:t>26/10/2010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72D9F60-F67A-4B4E-BDF8-37902935806D}" type="slidenum">
              <a:rPr lang="en-CA" smtClean="0"/>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5" name="Date Placeholder 4"/>
          <p:cNvSpPr>
            <a:spLocks noGrp="1"/>
          </p:cNvSpPr>
          <p:nvPr>
            <p:ph type="dt" sz="half" idx="10"/>
          </p:nvPr>
        </p:nvSpPr>
        <p:spPr/>
        <p:txBody>
          <a:bodyPr/>
          <a:lstStyle/>
          <a:p>
            <a:fld id="{BFC6FB8D-18B7-46BA-B582-EF44C41ADDCF}" type="datetimeFigureOut">
              <a:rPr lang="en-CA" smtClean="0"/>
              <a:pPr/>
              <a:t>26/10/2010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72D9F60-F67A-4B4E-BDF8-37902935806D}"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7" name="Date Placeholder 6"/>
          <p:cNvSpPr>
            <a:spLocks noGrp="1"/>
          </p:cNvSpPr>
          <p:nvPr>
            <p:ph type="dt" sz="half" idx="10"/>
          </p:nvPr>
        </p:nvSpPr>
        <p:spPr/>
        <p:txBody>
          <a:bodyPr/>
          <a:lstStyle/>
          <a:p>
            <a:fld id="{BFC6FB8D-18B7-46BA-B582-EF44C41ADDCF}" type="datetimeFigureOut">
              <a:rPr lang="en-CA" smtClean="0"/>
              <a:pPr/>
              <a:t>26/10/2010</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672D9F60-F67A-4B4E-BDF8-37902935806D}"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CA"/>
          </a:p>
        </p:txBody>
      </p:sp>
      <p:sp>
        <p:nvSpPr>
          <p:cNvPr id="3" name="Date Placeholder 2"/>
          <p:cNvSpPr>
            <a:spLocks noGrp="1"/>
          </p:cNvSpPr>
          <p:nvPr>
            <p:ph type="dt" sz="half" idx="10"/>
          </p:nvPr>
        </p:nvSpPr>
        <p:spPr/>
        <p:txBody>
          <a:bodyPr/>
          <a:lstStyle/>
          <a:p>
            <a:fld id="{BFC6FB8D-18B7-46BA-B582-EF44C41ADDCF}" type="datetimeFigureOut">
              <a:rPr lang="en-CA" smtClean="0"/>
              <a:pPr/>
              <a:t>26/10/2010</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672D9F60-F67A-4B4E-BDF8-37902935806D}"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C6FB8D-18B7-46BA-B582-EF44C41ADDCF}" type="datetimeFigureOut">
              <a:rPr lang="en-CA" smtClean="0"/>
              <a:pPr/>
              <a:t>26/10/2010</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672D9F60-F67A-4B4E-BDF8-37902935806D}"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BFC6FB8D-18B7-46BA-B582-EF44C41ADDCF}" type="datetimeFigureOut">
              <a:rPr lang="en-CA" smtClean="0"/>
              <a:pPr/>
              <a:t>26/10/2010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72D9F60-F67A-4B4E-BDF8-37902935806D}"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BFC6FB8D-18B7-46BA-B582-EF44C41ADDCF}" type="datetimeFigureOut">
              <a:rPr lang="en-CA" smtClean="0"/>
              <a:pPr/>
              <a:t>26/10/2010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72D9F60-F67A-4B4E-BDF8-37902935806D}"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000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27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C6FB8D-18B7-46BA-B582-EF44C41ADDCF}" type="datetimeFigureOut">
              <a:rPr lang="en-CA" smtClean="0"/>
              <a:pPr/>
              <a:t>26/10/2010</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2D9F60-F67A-4B4E-BDF8-37902935806D}"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oleObject" Target="../embeddings/Microsoft_Office_Excel_97-2003_Worksheet1.xls"/></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5.xml"/><Relationship Id="rId18" Type="http://schemas.openxmlformats.org/officeDocument/2006/relationships/slide" Target="slide7.xml"/><Relationship Id="rId3" Type="http://schemas.openxmlformats.org/officeDocument/2006/relationships/slide" Target="slide3.xml"/><Relationship Id="rId21" Type="http://schemas.openxmlformats.org/officeDocument/2006/relationships/slide" Target="slide22.xml"/><Relationship Id="rId7" Type="http://schemas.openxmlformats.org/officeDocument/2006/relationships/slide" Target="slide4.xml"/><Relationship Id="rId12" Type="http://schemas.openxmlformats.org/officeDocument/2006/relationships/slide" Target="slide10.xml"/><Relationship Id="rId17" Type="http://schemas.openxmlformats.org/officeDocument/2006/relationships/slide" Target="slide21.xml"/><Relationship Id="rId2" Type="http://schemas.openxmlformats.org/officeDocument/2006/relationships/notesSlide" Target="../notesSlides/notesSlide2.xml"/><Relationship Id="rId16" Type="http://schemas.openxmlformats.org/officeDocument/2006/relationships/slide" Target="slide16.xml"/><Relationship Id="rId20" Type="http://schemas.openxmlformats.org/officeDocument/2006/relationships/slide" Target="slide17.xml"/><Relationship Id="rId1" Type="http://schemas.openxmlformats.org/officeDocument/2006/relationships/slideLayout" Target="../slideLayouts/slideLayout7.xml"/><Relationship Id="rId6" Type="http://schemas.openxmlformats.org/officeDocument/2006/relationships/slide" Target="slide18.xml"/><Relationship Id="rId11" Type="http://schemas.openxmlformats.org/officeDocument/2006/relationships/slide" Target="slide5.xml"/><Relationship Id="rId5" Type="http://schemas.openxmlformats.org/officeDocument/2006/relationships/slide" Target="slide13.xml"/><Relationship Id="rId15" Type="http://schemas.openxmlformats.org/officeDocument/2006/relationships/slide" Target="slide6.xml"/><Relationship Id="rId10" Type="http://schemas.openxmlformats.org/officeDocument/2006/relationships/slide" Target="slide19.xml"/><Relationship Id="rId19" Type="http://schemas.openxmlformats.org/officeDocument/2006/relationships/slide" Target="slide12.xml"/><Relationship Id="rId4" Type="http://schemas.openxmlformats.org/officeDocument/2006/relationships/slide" Target="slide8.xml"/><Relationship Id="rId9" Type="http://schemas.openxmlformats.org/officeDocument/2006/relationships/slide" Target="slide14.xml"/><Relationship Id="rId14" Type="http://schemas.openxmlformats.org/officeDocument/2006/relationships/slide" Target="slide20.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vmlDrawing" Target="../drawings/vmlDrawing2.vml"/><Relationship Id="rId5" Type="http://schemas.openxmlformats.org/officeDocument/2006/relationships/oleObject" Target="../embeddings/Microsoft_Office_Excel_97-2003_Worksheet2.xls"/><Relationship Id="rId4" Type="http://schemas.openxmlformats.org/officeDocument/2006/relationships/slide" Target="slide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vmlDrawing" Target="../drawings/vmlDrawing3.vml"/><Relationship Id="rId5" Type="http://schemas.openxmlformats.org/officeDocument/2006/relationships/oleObject" Target="../embeddings/Microsoft_Office_Excel_97-2003_Worksheet3.xls"/><Relationship Id="rId4" Type="http://schemas.openxmlformats.org/officeDocument/2006/relationships/slide" Target="slide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vmlDrawing" Target="../drawings/vmlDrawing4.vml"/><Relationship Id="rId5" Type="http://schemas.openxmlformats.org/officeDocument/2006/relationships/oleObject" Target="../embeddings/Microsoft_Office_Excel_97-2003_Worksheet4.xls"/><Relationship Id="rId4" Type="http://schemas.openxmlformats.org/officeDocument/2006/relationships/slide" Target="slide2.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scene3d>
              <a:camera prst="orthographicFront"/>
              <a:lightRig rig="soft" dir="t">
                <a:rot lat="0" lon="0" rev="10800000"/>
              </a:lightRig>
            </a:scene3d>
            <a:sp3d>
              <a:bevelT w="27940" h="12700"/>
              <a:contourClr>
                <a:srgbClr val="DDDDDD"/>
              </a:contourClr>
            </a:sp3d>
          </a:bodyPr>
          <a:lstStyle/>
          <a:p>
            <a:r>
              <a:rPr lang="en-US" sz="9600" b="1" spc="150" dirty="0" smtClean="0">
                <a:ln w="11430"/>
                <a:solidFill>
                  <a:srgbClr val="F8F8F8"/>
                </a:solidFill>
                <a:effectLst>
                  <a:outerShdw blurRad="25400" algn="tl" rotWithShape="0">
                    <a:srgbClr val="000000">
                      <a:alpha val="43000"/>
                    </a:srgbClr>
                  </a:outerShdw>
                </a:effectLst>
              </a:rPr>
              <a:t>“Jeopardy”</a:t>
            </a:r>
            <a:endParaRPr lang="en-US" sz="9600" b="1" spc="150" dirty="0">
              <a:ln w="11430"/>
              <a:solidFill>
                <a:srgbClr val="F8F8F8"/>
              </a:solidFill>
              <a:effectLst>
                <a:outerShdw blurRad="25400" algn="tl" rotWithShape="0">
                  <a:srgbClr val="000000">
                    <a:alpha val="43000"/>
                  </a:srgbClr>
                </a:outerShdw>
              </a:effectLst>
            </a:endParaRPr>
          </a:p>
        </p:txBody>
      </p:sp>
      <p:sp>
        <p:nvSpPr>
          <p:cNvPr id="3" name="Subtitle 2"/>
          <p:cNvSpPr>
            <a:spLocks noGrp="1"/>
          </p:cNvSpPr>
          <p:nvPr>
            <p:ph type="subTitle" idx="1"/>
          </p:nvPr>
        </p:nvSpPr>
        <p:spPr/>
        <p:txBody>
          <a:bodyPr>
            <a:normAutofit/>
          </a:bodyPr>
          <a:lstStyle/>
          <a:p>
            <a:r>
              <a:rPr lang="en-US" dirty="0" smtClean="0"/>
              <a:t>All about graphs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smtClean="0">
                <a:ln w="50800"/>
                <a:solidFill>
                  <a:schemeClr val="bg1">
                    <a:shade val="50000"/>
                  </a:schemeClr>
                </a:solidFill>
              </a:rPr>
              <a:t>Bar graphs and Histograms : 3 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The number of data values that lie within a certain interval</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lstStyle/>
          <a:p>
            <a:pPr algn="ctr">
              <a:buNone/>
            </a:pPr>
            <a:r>
              <a:rPr lang="en-US" dirty="0" smtClean="0"/>
              <a:t>Frequency</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smtClean="0">
                <a:ln w="50800"/>
                <a:solidFill>
                  <a:schemeClr val="bg1">
                    <a:shade val="50000"/>
                  </a:schemeClr>
                </a:solidFill>
              </a:rPr>
              <a:t>Bar graphs and Histograms : 4 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In this graph categories can appear in any order</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lstStyle/>
          <a:p>
            <a:pPr algn="ctr">
              <a:buNone/>
            </a:pPr>
            <a:r>
              <a:rPr lang="en-US" dirty="0" smtClean="0"/>
              <a:t>Bar graph</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smtClean="0">
                <a:ln w="50800"/>
                <a:solidFill>
                  <a:schemeClr val="bg1">
                    <a:shade val="50000"/>
                  </a:schemeClr>
                </a:solidFill>
              </a:rPr>
              <a:t>Bar graphs and Histograms : 5 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endParaRPr lang="en-US" dirty="0" smtClean="0">
              <a:solidFill>
                <a:schemeClr val="bg1"/>
              </a:solidFill>
            </a:endParaRPr>
          </a:p>
          <a:p>
            <a:pPr>
              <a:buNone/>
            </a:pPr>
            <a:r>
              <a:rPr lang="en-US" dirty="0" smtClean="0">
                <a:solidFill>
                  <a:schemeClr val="bg1"/>
                </a:solidFill>
              </a:rPr>
              <a:t>Type of graph that would be appropriate to display the numbers of girls and the numbers of boys who use the playground each day for one week?</a:t>
            </a:r>
          </a:p>
          <a:p>
            <a:pPr>
              <a:buNone/>
            </a:pP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lstStyle/>
          <a:p>
            <a:pPr algn="ctr">
              <a:buNone/>
            </a:pPr>
            <a:r>
              <a:rPr lang="en-US" dirty="0" smtClean="0"/>
              <a:t>                </a:t>
            </a:r>
          </a:p>
          <a:p>
            <a:pPr algn="ctr">
              <a:buNone/>
            </a:pPr>
            <a:endParaRPr lang="en-US" dirty="0" smtClean="0"/>
          </a:p>
          <a:p>
            <a:pPr algn="ctr">
              <a:buNone/>
            </a:pPr>
            <a:r>
              <a:rPr lang="en-US" dirty="0" smtClean="0"/>
              <a:t>Double bar graph</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1" end="1"/>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Effect transition="in" filter="fade">
                                      <p:cBhvr>
                                        <p:cTn id="19" dur="3000"/>
                                        <p:tgtEl>
                                          <p:spTgt spid="6">
                                            <p:txEl>
                                              <p:pRg st="2" end="2"/>
                                            </p:txEl>
                                          </p:spTgt>
                                        </p:tgtEl>
                                      </p:cBhvr>
                                    </p:animEffect>
                                    <p:anim calcmode="lin" valueType="num">
                                      <p:cBhvr>
                                        <p:cTn id="20" dur="3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1" dur="2700" decel="100000" fill="hold"/>
                                        <p:tgtEl>
                                          <p:spTgt spid="6">
                                            <p:txEl>
                                              <p:pRg st="2" end="2"/>
                                            </p:txEl>
                                          </p:spTgt>
                                        </p:tgtEl>
                                        <p:attrNameLst>
                                          <p:attrName>ppt_y</p:attrName>
                                        </p:attrNameLst>
                                      </p:cBhvr>
                                      <p:tavLst>
                                        <p:tav tm="0">
                                          <p:val>
                                            <p:strVal val="#ppt_y+1"/>
                                          </p:val>
                                        </p:tav>
                                        <p:tav tm="100000">
                                          <p:val>
                                            <p:strVal val="#ppt_y-.03"/>
                                          </p:val>
                                        </p:tav>
                                      </p:tavLst>
                                    </p:anim>
                                    <p:anim calcmode="lin" valueType="num">
                                      <p:cBhvr>
                                        <p:cTn id="22" dur="300" accel="100000" fill="hold">
                                          <p:stCondLst>
                                            <p:cond delay="2700"/>
                                          </p:stCondLst>
                                        </p:cTn>
                                        <p:tgtEl>
                                          <p:spTgt spid="6">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smtClean="0">
                <a:ln w="50800"/>
                <a:solidFill>
                  <a:schemeClr val="bg1">
                    <a:shade val="50000"/>
                  </a:schemeClr>
                </a:solidFill>
              </a:rPr>
              <a:t>Topic 3</a:t>
            </a:r>
            <a:r>
              <a:rPr lang="en-US" b="1" dirty="0" smtClean="0">
                <a:ln w="50800"/>
                <a:solidFill>
                  <a:schemeClr val="bg1">
                    <a:shade val="50000"/>
                  </a:schemeClr>
                </a:solidFill>
              </a:rPr>
              <a:t>: </a:t>
            </a:r>
            <a:r>
              <a:rPr lang="en-US" b="1" dirty="0" smtClean="0">
                <a:ln w="50800"/>
                <a:solidFill>
                  <a:schemeClr val="bg1">
                    <a:shade val="50000"/>
                  </a:schemeClr>
                </a:solidFill>
              </a:rPr>
              <a:t>1 point</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This graph shows trends or change over time</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lstStyle/>
          <a:p>
            <a:pPr algn="ctr">
              <a:buNone/>
            </a:pPr>
            <a:r>
              <a:rPr lang="en-US" dirty="0" smtClean="0"/>
              <a:t>Line graph</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0"/>
            <a:ext cx="8229600" cy="1143000"/>
          </a:xfrm>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smtClean="0">
                <a:ln w="50800"/>
                <a:solidFill>
                  <a:schemeClr val="bg1">
                    <a:shade val="50000"/>
                  </a:schemeClr>
                </a:solidFill>
              </a:rPr>
              <a:t>Topic 3: </a:t>
            </a:r>
            <a:r>
              <a:rPr lang="en-US" b="1" dirty="0" smtClean="0">
                <a:ln w="50800"/>
                <a:solidFill>
                  <a:schemeClr val="bg1">
                    <a:shade val="50000"/>
                  </a:schemeClr>
                </a:solidFill>
              </a:rPr>
              <a:t>2 points</a:t>
            </a:r>
            <a:endParaRPr lang="en-US" b="1" dirty="0">
              <a:ln w="50800"/>
              <a:solidFill>
                <a:schemeClr val="bg1">
                  <a:shade val="50000"/>
                </a:schemeClr>
              </a:solidFill>
            </a:endParaRPr>
          </a:p>
        </p:txBody>
      </p:sp>
      <p:sp>
        <p:nvSpPr>
          <p:cNvPr id="6" name="Content Placeholder 5"/>
          <p:cNvSpPr>
            <a:spLocks noGrp="1"/>
          </p:cNvSpPr>
          <p:nvPr>
            <p:ph sz="half" idx="2"/>
          </p:nvPr>
        </p:nvSpPr>
        <p:spPr>
          <a:xfrm>
            <a:off x="4876800" y="2057400"/>
            <a:ext cx="4114800" cy="4068763"/>
          </a:xfrm>
        </p:spPr>
        <p:txBody>
          <a:bodyPr/>
          <a:lstStyle/>
          <a:p>
            <a:pPr algn="ctr">
              <a:buNone/>
            </a:pPr>
            <a:r>
              <a:rPr lang="en-US" dirty="0" smtClean="0">
                <a:solidFill>
                  <a:schemeClr val="bg1"/>
                </a:solidFill>
              </a:rPr>
              <a:t>Between which two years was the greatest percent change in left handed students</a:t>
            </a:r>
          </a:p>
          <a:p>
            <a:pPr algn="ctr">
              <a:buNone/>
            </a:pPr>
            <a:endParaRPr lang="en-US" dirty="0" smtClean="0"/>
          </a:p>
          <a:p>
            <a:pPr algn="ctr">
              <a:buNone/>
            </a:pPr>
            <a:endParaRPr lang="en-US" dirty="0" smtClean="0"/>
          </a:p>
          <a:p>
            <a:pPr algn="ctr">
              <a:buNone/>
            </a:pPr>
            <a:endParaRPr lang="en-US" dirty="0" smtClean="0"/>
          </a:p>
          <a:p>
            <a:pPr algn="ctr">
              <a:buNone/>
            </a:pPr>
            <a:r>
              <a:rPr lang="en-US" dirty="0" smtClean="0"/>
              <a:t>2000-2010</a:t>
            </a:r>
            <a:endParaRPr lang="en-US" dirty="0"/>
          </a:p>
        </p:txBody>
      </p:sp>
      <p:sp>
        <p:nvSpPr>
          <p:cNvPr id="7" name="Action Button: Home 6">
            <a:hlinkClick r:id="rId3"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026" name="Object 2"/>
          <p:cNvGraphicFramePr>
            <a:graphicFrameLocks noChangeAspect="1"/>
          </p:cNvGraphicFramePr>
          <p:nvPr>
            <p:ph sz="half" idx="1"/>
          </p:nvPr>
        </p:nvGraphicFramePr>
        <p:xfrm>
          <a:off x="0" y="990600"/>
          <a:ext cx="4876800" cy="3312113"/>
        </p:xfrm>
        <a:graphic>
          <a:graphicData uri="http://schemas.openxmlformats.org/presentationml/2006/ole">
            <p:oleObj spid="_x0000_s1026" name="Worksheet" r:id="rId4" imgW="4067057" imgH="2762385" progId="Excel.Sheet.8">
              <p:embed/>
            </p:oleObj>
          </a:graphicData>
        </a:graphic>
      </p:graphicFrame>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3000"/>
                                        <p:tgtEl>
                                          <p:spTgt spid="6">
                                            <p:txEl>
                                              <p:pRg st="0" end="0"/>
                                            </p:txEl>
                                          </p:spTgt>
                                        </p:tgtEl>
                                      </p:cBhvr>
                                    </p:animEffect>
                                    <p:anim calcmode="lin" valueType="num">
                                      <p:cBhvr>
                                        <p:cTn id="8"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0"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animEffect transition="in" filter="fade">
                                      <p:cBhvr>
                                        <p:cTn id="15" dur="3000"/>
                                        <p:tgtEl>
                                          <p:spTgt spid="6">
                                            <p:txEl>
                                              <p:pRg st="4" end="4"/>
                                            </p:txEl>
                                          </p:spTgt>
                                        </p:tgtEl>
                                      </p:cBhvr>
                                    </p:animEffect>
                                    <p:anim calcmode="lin" valueType="num">
                                      <p:cBhvr>
                                        <p:cTn id="16" dur="3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17" dur="2700" decel="100000" fill="hold"/>
                                        <p:tgtEl>
                                          <p:spTgt spid="6">
                                            <p:txEl>
                                              <p:pRg st="4" end="4"/>
                                            </p:txEl>
                                          </p:spTgt>
                                        </p:tgtEl>
                                        <p:attrNameLst>
                                          <p:attrName>ppt_y</p:attrName>
                                        </p:attrNameLst>
                                      </p:cBhvr>
                                      <p:tavLst>
                                        <p:tav tm="0">
                                          <p:val>
                                            <p:strVal val="#ppt_y+1"/>
                                          </p:val>
                                        </p:tav>
                                        <p:tav tm="100000">
                                          <p:val>
                                            <p:strVal val="#ppt_y-.03"/>
                                          </p:val>
                                        </p:tav>
                                      </p:tavLst>
                                    </p:anim>
                                    <p:anim calcmode="lin" valueType="num">
                                      <p:cBhvr>
                                        <p:cTn id="18" dur="300" accel="100000" fill="hold">
                                          <p:stCondLst>
                                            <p:cond delay="2700"/>
                                          </p:stCondLst>
                                        </p:cTn>
                                        <p:tgtEl>
                                          <p:spTgt spid="6">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smtClean="0">
                <a:ln w="50800"/>
                <a:solidFill>
                  <a:schemeClr val="bg1">
                    <a:shade val="50000"/>
                  </a:schemeClr>
                </a:solidFill>
              </a:rPr>
              <a:t>Topic 3: </a:t>
            </a:r>
            <a:r>
              <a:rPr lang="en-US" b="1" dirty="0" smtClean="0">
                <a:ln w="50800"/>
                <a:solidFill>
                  <a:schemeClr val="bg1">
                    <a:shade val="50000"/>
                  </a:schemeClr>
                </a:solidFill>
              </a:rPr>
              <a:t>3 points</a:t>
            </a:r>
            <a:endParaRPr lang="en-US" b="1" dirty="0">
              <a:ln w="50800"/>
              <a:solidFill>
                <a:schemeClr val="bg1">
                  <a:shade val="50000"/>
                </a:schemeClr>
              </a:solidFill>
            </a:endParaRPr>
          </a:p>
        </p:txBody>
      </p:sp>
      <p:sp>
        <p:nvSpPr>
          <p:cNvPr id="6" name="Content Placeholder 5"/>
          <p:cNvSpPr>
            <a:spLocks noGrp="1"/>
          </p:cNvSpPr>
          <p:nvPr>
            <p:ph sz="half" idx="2"/>
          </p:nvPr>
        </p:nvSpPr>
        <p:spPr>
          <a:xfrm>
            <a:off x="2057400" y="4191000"/>
            <a:ext cx="6629400" cy="2011363"/>
          </a:xfrm>
        </p:spPr>
        <p:txBody>
          <a:bodyPr>
            <a:normAutofit fontScale="92500"/>
          </a:bodyPr>
          <a:lstStyle/>
          <a:p>
            <a:pPr algn="ctr">
              <a:buNone/>
            </a:pPr>
            <a:r>
              <a:rPr lang="en-US" dirty="0" smtClean="0">
                <a:solidFill>
                  <a:schemeClr val="bg1"/>
                </a:solidFill>
              </a:rPr>
              <a:t>Graph that best represents this data</a:t>
            </a:r>
          </a:p>
          <a:p>
            <a:pPr algn="ctr">
              <a:buNone/>
            </a:pPr>
            <a:endParaRPr lang="en-US" dirty="0" smtClean="0">
              <a:solidFill>
                <a:schemeClr val="bg1"/>
              </a:solidFill>
            </a:endParaRPr>
          </a:p>
          <a:p>
            <a:pPr algn="ctr">
              <a:buNone/>
            </a:pPr>
            <a:endParaRPr lang="en-US" dirty="0" smtClean="0">
              <a:solidFill>
                <a:schemeClr val="bg1"/>
              </a:solidFill>
            </a:endParaRPr>
          </a:p>
          <a:p>
            <a:pPr algn="ctr">
              <a:buNone/>
            </a:pPr>
            <a:r>
              <a:rPr lang="en-US" dirty="0" smtClean="0"/>
              <a:t>                                                 Double line graph</a:t>
            </a:r>
            <a:endParaRPr lang="en-US" dirty="0"/>
          </a:p>
        </p:txBody>
      </p:sp>
      <p:sp>
        <p:nvSpPr>
          <p:cNvPr id="7" name="Action Button: Home 6">
            <a:hlinkClick r:id="rId3"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Content Placeholder 10"/>
          <p:cNvGraphicFramePr>
            <a:graphicFrameLocks noGrp="1"/>
          </p:cNvGraphicFramePr>
          <p:nvPr>
            <p:ph sz="half" idx="1"/>
          </p:nvPr>
        </p:nvGraphicFramePr>
        <p:xfrm>
          <a:off x="609600" y="1676400"/>
          <a:ext cx="7467597" cy="2133600"/>
        </p:xfrm>
        <a:graphic>
          <a:graphicData uri="http://schemas.openxmlformats.org/drawingml/2006/table">
            <a:tbl>
              <a:tblPr firstRow="1" bandRow="1">
                <a:tableStyleId>{073A0DAA-6AF3-43AB-8588-CEC1D06C72B9}</a:tableStyleId>
              </a:tblPr>
              <a:tblGrid>
                <a:gridCol w="829733"/>
                <a:gridCol w="829733"/>
                <a:gridCol w="829733"/>
                <a:gridCol w="829733"/>
                <a:gridCol w="829733"/>
                <a:gridCol w="829733"/>
                <a:gridCol w="829733"/>
                <a:gridCol w="829733"/>
                <a:gridCol w="829733"/>
              </a:tblGrid>
              <a:tr h="660400">
                <a:tc>
                  <a:txBody>
                    <a:bodyPr/>
                    <a:lstStyle/>
                    <a:p>
                      <a:r>
                        <a:rPr lang="en-US" dirty="0" smtClean="0"/>
                        <a:t>Tem</a:t>
                      </a:r>
                    </a:p>
                    <a:p>
                      <a:r>
                        <a:rPr lang="en-US" dirty="0" smtClean="0"/>
                        <a:t>˚C</a:t>
                      </a:r>
                      <a:endParaRPr lang="en-CA" dirty="0"/>
                    </a:p>
                  </a:txBody>
                  <a:tcPr/>
                </a:tc>
                <a:tc>
                  <a:txBody>
                    <a:bodyPr/>
                    <a:lstStyle/>
                    <a:p>
                      <a:pPr marL="0" marR="0">
                        <a:lnSpc>
                          <a:spcPct val="115000"/>
                        </a:lnSpc>
                        <a:spcBef>
                          <a:spcPts val="0"/>
                        </a:spcBef>
                        <a:spcAft>
                          <a:spcPts val="0"/>
                        </a:spcAft>
                      </a:pPr>
                      <a:endParaRPr lang="en-CA" sz="1400" dirty="0">
                        <a:latin typeface="Times New Roman"/>
                        <a:ea typeface="Calibri"/>
                        <a:cs typeface="Times New Roman"/>
                      </a:endParaRPr>
                    </a:p>
                  </a:txBody>
                  <a:tcPr marL="68580" marR="68580" marT="0" marB="0"/>
                </a:tc>
                <a:tc>
                  <a:txBody>
                    <a:bodyPr/>
                    <a:lstStyle/>
                    <a:p>
                      <a:pPr marL="0" marR="0">
                        <a:lnSpc>
                          <a:spcPct val="115000"/>
                        </a:lnSpc>
                        <a:spcBef>
                          <a:spcPts val="0"/>
                        </a:spcBef>
                        <a:spcAft>
                          <a:spcPts val="0"/>
                        </a:spcAft>
                      </a:pPr>
                      <a:r>
                        <a:rPr lang="en-CA" sz="1400">
                          <a:latin typeface="Times New Roman"/>
                          <a:ea typeface="Calibri"/>
                          <a:cs typeface="Times New Roman"/>
                        </a:rPr>
                        <a:t>S</a:t>
                      </a:r>
                      <a:endParaRPr lang="en-CA" sz="11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CA" sz="1400">
                          <a:latin typeface="Times New Roman"/>
                          <a:ea typeface="Calibri"/>
                          <a:cs typeface="Times New Roman"/>
                        </a:rPr>
                        <a:t>M</a:t>
                      </a:r>
                      <a:endParaRPr lang="en-CA" sz="11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CA" sz="1400">
                          <a:latin typeface="Times New Roman"/>
                          <a:ea typeface="Calibri"/>
                          <a:cs typeface="Times New Roman"/>
                        </a:rPr>
                        <a:t>Tu</a:t>
                      </a:r>
                      <a:endParaRPr lang="en-CA" sz="11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CA" sz="1400">
                          <a:latin typeface="Times New Roman"/>
                          <a:ea typeface="Calibri"/>
                          <a:cs typeface="Times New Roman"/>
                        </a:rPr>
                        <a:t>W</a:t>
                      </a:r>
                      <a:endParaRPr lang="en-CA" sz="11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CA" sz="1400">
                          <a:latin typeface="Times New Roman"/>
                          <a:ea typeface="Calibri"/>
                          <a:cs typeface="Times New Roman"/>
                        </a:rPr>
                        <a:t>Th</a:t>
                      </a:r>
                      <a:endParaRPr lang="en-CA" sz="11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CA" sz="1400">
                          <a:latin typeface="Times New Roman"/>
                          <a:ea typeface="Calibri"/>
                          <a:cs typeface="Times New Roman"/>
                        </a:rPr>
                        <a:t>F</a:t>
                      </a:r>
                      <a:endParaRPr lang="en-CA" sz="11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CA" sz="1400" dirty="0">
                          <a:latin typeface="Times New Roman"/>
                          <a:ea typeface="Calibri"/>
                          <a:cs typeface="Times New Roman"/>
                        </a:rPr>
                        <a:t>S</a:t>
                      </a:r>
                      <a:endParaRPr lang="en-CA" sz="1100" dirty="0">
                        <a:latin typeface="Calibri"/>
                        <a:ea typeface="Calibri"/>
                        <a:cs typeface="Times New Roman"/>
                      </a:endParaRPr>
                    </a:p>
                  </a:txBody>
                  <a:tcPr marL="68580" marR="68580" marT="0" marB="0"/>
                </a:tc>
              </a:tr>
              <a:tr h="736600">
                <a:tc>
                  <a:txBody>
                    <a:bodyPr/>
                    <a:lstStyle/>
                    <a:p>
                      <a:r>
                        <a:rPr lang="en-US" dirty="0" smtClean="0"/>
                        <a:t>in two cities</a:t>
                      </a:r>
                      <a:r>
                        <a:rPr lang="en-CA" baseline="0" dirty="0" smtClean="0"/>
                        <a:t> </a:t>
                      </a:r>
                      <a:endParaRPr lang="en-US" dirty="0" smtClean="0"/>
                    </a:p>
                  </a:txBody>
                  <a:tcPr/>
                </a:tc>
                <a:tc>
                  <a:txBody>
                    <a:bodyPr/>
                    <a:lstStyle/>
                    <a:p>
                      <a:pPr marL="0" marR="0">
                        <a:lnSpc>
                          <a:spcPct val="115000"/>
                        </a:lnSpc>
                        <a:spcBef>
                          <a:spcPts val="0"/>
                        </a:spcBef>
                        <a:spcAft>
                          <a:spcPts val="0"/>
                        </a:spcAft>
                      </a:pPr>
                      <a:r>
                        <a:rPr lang="en-CA" sz="1400" dirty="0">
                          <a:latin typeface="Times New Roman"/>
                          <a:ea typeface="Calibri"/>
                          <a:cs typeface="Times New Roman"/>
                        </a:rPr>
                        <a:t>Toronto</a:t>
                      </a:r>
                      <a:endParaRPr lang="en-CA" sz="11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CA" sz="1400">
                          <a:latin typeface="Times New Roman"/>
                          <a:ea typeface="Calibri"/>
                          <a:cs typeface="Times New Roman"/>
                        </a:rPr>
                        <a:t>14</a:t>
                      </a:r>
                      <a:endParaRPr lang="en-CA" sz="11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CA" sz="1400">
                          <a:latin typeface="Times New Roman"/>
                          <a:ea typeface="Calibri"/>
                          <a:cs typeface="Times New Roman"/>
                        </a:rPr>
                        <a:t>15</a:t>
                      </a:r>
                      <a:endParaRPr lang="en-CA" sz="11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CA" sz="1400">
                          <a:latin typeface="Times New Roman"/>
                          <a:ea typeface="Calibri"/>
                          <a:cs typeface="Times New Roman"/>
                        </a:rPr>
                        <a:t>14</a:t>
                      </a:r>
                      <a:endParaRPr lang="en-CA" sz="11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CA" sz="1400">
                          <a:latin typeface="Times New Roman"/>
                          <a:ea typeface="Calibri"/>
                          <a:cs typeface="Times New Roman"/>
                        </a:rPr>
                        <a:t>13</a:t>
                      </a:r>
                      <a:endParaRPr lang="en-CA" sz="11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CA" sz="1400">
                          <a:latin typeface="Times New Roman"/>
                          <a:ea typeface="Calibri"/>
                          <a:cs typeface="Times New Roman"/>
                        </a:rPr>
                        <a:t>12</a:t>
                      </a:r>
                      <a:endParaRPr lang="en-CA" sz="11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CA" sz="1400">
                          <a:latin typeface="Times New Roman"/>
                          <a:ea typeface="Calibri"/>
                          <a:cs typeface="Times New Roman"/>
                        </a:rPr>
                        <a:t>13</a:t>
                      </a:r>
                      <a:endParaRPr lang="en-CA" sz="11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CA" sz="1400" dirty="0">
                          <a:latin typeface="Times New Roman"/>
                          <a:ea typeface="Calibri"/>
                          <a:cs typeface="Times New Roman"/>
                        </a:rPr>
                        <a:t>14</a:t>
                      </a:r>
                      <a:endParaRPr lang="en-CA" sz="1100" dirty="0">
                        <a:latin typeface="Calibri"/>
                        <a:ea typeface="Calibri"/>
                        <a:cs typeface="Times New Roman"/>
                      </a:endParaRPr>
                    </a:p>
                  </a:txBody>
                  <a:tcPr marL="68580" marR="68580" marT="0" marB="0"/>
                </a:tc>
              </a:tr>
              <a:tr h="736600">
                <a:tc>
                  <a:txBody>
                    <a:bodyPr/>
                    <a:lstStyle/>
                    <a:p>
                      <a:r>
                        <a:rPr lang="en-US" dirty="0" smtClean="0"/>
                        <a:t>in</a:t>
                      </a:r>
                      <a:r>
                        <a:rPr lang="en-US" baseline="0" dirty="0" smtClean="0"/>
                        <a:t> Oct</a:t>
                      </a:r>
                      <a:endParaRPr lang="en-CA" dirty="0"/>
                    </a:p>
                  </a:txBody>
                  <a:tcPr/>
                </a:tc>
                <a:tc>
                  <a:txBody>
                    <a:bodyPr/>
                    <a:lstStyle/>
                    <a:p>
                      <a:pPr marL="0" marR="0">
                        <a:lnSpc>
                          <a:spcPct val="115000"/>
                        </a:lnSpc>
                        <a:spcBef>
                          <a:spcPts val="0"/>
                        </a:spcBef>
                        <a:spcAft>
                          <a:spcPts val="0"/>
                        </a:spcAft>
                      </a:pPr>
                      <a:r>
                        <a:rPr lang="en-CA" sz="1400" dirty="0">
                          <a:latin typeface="Times New Roman"/>
                          <a:ea typeface="Calibri"/>
                          <a:cs typeface="Times New Roman"/>
                        </a:rPr>
                        <a:t>Montreal</a:t>
                      </a:r>
                      <a:endParaRPr lang="en-CA" sz="11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CA" sz="1400">
                          <a:latin typeface="Times New Roman"/>
                          <a:ea typeface="Calibri"/>
                          <a:cs typeface="Times New Roman"/>
                        </a:rPr>
                        <a:t>13</a:t>
                      </a:r>
                      <a:endParaRPr lang="en-CA" sz="11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CA" sz="1400">
                          <a:latin typeface="Times New Roman"/>
                          <a:ea typeface="Calibri"/>
                          <a:cs typeface="Times New Roman"/>
                        </a:rPr>
                        <a:t>14</a:t>
                      </a:r>
                      <a:endParaRPr lang="en-CA" sz="11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CA" sz="1400">
                          <a:latin typeface="Times New Roman"/>
                          <a:ea typeface="Calibri"/>
                          <a:cs typeface="Times New Roman"/>
                        </a:rPr>
                        <a:t>13</a:t>
                      </a:r>
                      <a:endParaRPr lang="en-CA" sz="11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CA" sz="1400">
                          <a:latin typeface="Times New Roman"/>
                          <a:ea typeface="Calibri"/>
                          <a:cs typeface="Times New Roman"/>
                        </a:rPr>
                        <a:t>12</a:t>
                      </a:r>
                      <a:endParaRPr lang="en-CA" sz="11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CA" sz="1400">
                          <a:latin typeface="Times New Roman"/>
                          <a:ea typeface="Calibri"/>
                          <a:cs typeface="Times New Roman"/>
                        </a:rPr>
                        <a:t>11</a:t>
                      </a:r>
                      <a:endParaRPr lang="en-CA" sz="11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CA" sz="1400">
                          <a:latin typeface="Times New Roman"/>
                          <a:ea typeface="Calibri"/>
                          <a:cs typeface="Times New Roman"/>
                        </a:rPr>
                        <a:t>14</a:t>
                      </a:r>
                      <a:endParaRPr lang="en-CA" sz="11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CA" sz="1400" dirty="0">
                          <a:latin typeface="Times New Roman"/>
                          <a:ea typeface="Calibri"/>
                          <a:cs typeface="Times New Roman"/>
                        </a:rPr>
                        <a:t>13</a:t>
                      </a:r>
                      <a:endParaRPr lang="en-CA" sz="1100" dirty="0">
                        <a:latin typeface="Calibri"/>
                        <a:ea typeface="Calibri"/>
                        <a:cs typeface="Times New Roman"/>
                      </a:endParaRPr>
                    </a:p>
                  </a:txBody>
                  <a:tcPr marL="68580" marR="68580" marT="0" marB="0"/>
                </a:tc>
              </a:tr>
            </a:tbl>
          </a:graphicData>
        </a:graphic>
      </p:graphicFrame>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3000"/>
                                        <p:tgtEl>
                                          <p:spTgt spid="6">
                                            <p:txEl>
                                              <p:pRg st="0" end="0"/>
                                            </p:txEl>
                                          </p:spTgt>
                                        </p:tgtEl>
                                      </p:cBhvr>
                                    </p:animEffect>
                                    <p:anim calcmode="lin" valueType="num">
                                      <p:cBhvr>
                                        <p:cTn id="8"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0"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Effect transition="in" filter="fade">
                                      <p:cBhvr>
                                        <p:cTn id="15" dur="3000"/>
                                        <p:tgtEl>
                                          <p:spTgt spid="6">
                                            <p:txEl>
                                              <p:pRg st="3" end="3"/>
                                            </p:txEl>
                                          </p:spTgt>
                                        </p:tgtEl>
                                      </p:cBhvr>
                                    </p:animEffect>
                                    <p:anim calcmode="lin" valueType="num">
                                      <p:cBhvr>
                                        <p:cTn id="16" dur="3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17" dur="2700" decel="100000" fill="hold"/>
                                        <p:tgtEl>
                                          <p:spTgt spid="6">
                                            <p:txEl>
                                              <p:pRg st="3" end="3"/>
                                            </p:txEl>
                                          </p:spTgt>
                                        </p:tgtEl>
                                        <p:attrNameLst>
                                          <p:attrName>ppt_y</p:attrName>
                                        </p:attrNameLst>
                                      </p:cBhvr>
                                      <p:tavLst>
                                        <p:tav tm="0">
                                          <p:val>
                                            <p:strVal val="#ppt_y+1"/>
                                          </p:val>
                                        </p:tav>
                                        <p:tav tm="100000">
                                          <p:val>
                                            <p:strVal val="#ppt_y-.03"/>
                                          </p:val>
                                        </p:tav>
                                      </p:tavLst>
                                    </p:anim>
                                    <p:anim calcmode="lin" valueType="num">
                                      <p:cBhvr>
                                        <p:cTn id="18" dur="300" accel="100000" fill="hold">
                                          <p:stCondLst>
                                            <p:cond delay="2700"/>
                                          </p:stCondLst>
                                        </p:cTn>
                                        <p:tgtEl>
                                          <p:spTgt spid="6">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smtClean="0">
                <a:ln w="50800"/>
                <a:solidFill>
                  <a:schemeClr val="bg1">
                    <a:shade val="50000"/>
                  </a:schemeClr>
                </a:solidFill>
              </a:rPr>
              <a:t>Topic 3: </a:t>
            </a:r>
            <a:r>
              <a:rPr lang="en-US" b="1" dirty="0" smtClean="0">
                <a:ln w="50800"/>
                <a:solidFill>
                  <a:schemeClr val="bg1">
                    <a:shade val="50000"/>
                  </a:schemeClr>
                </a:solidFill>
              </a:rPr>
              <a:t>4 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normAutofit/>
          </a:bodyPr>
          <a:lstStyle/>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p>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Line graph will be used </a:t>
            </a:r>
          </a:p>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to predict the</a:t>
            </a:r>
          </a:p>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population growth in </a:t>
            </a:r>
          </a:p>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Toronto in the</a:t>
            </a:r>
          </a:p>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future </a:t>
            </a:r>
          </a:p>
          <a:p>
            <a:pPr>
              <a:buNone/>
            </a:pPr>
            <a:endPar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True or False</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normAutofit/>
          </a:bodyPr>
          <a:lstStyle/>
          <a:p>
            <a:pPr algn="ctr">
              <a:buNone/>
            </a:pPr>
            <a:r>
              <a:rPr lang="en-US" dirty="0" smtClean="0"/>
              <a:t>True</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par>
                                <p:cTn id="7" presetID="6" presetClass="emph" presetSubtype="0" fill="hold" grpId="0" nodeType="withEffect">
                                  <p:stCondLst>
                                    <p:cond delay="0"/>
                                  </p:stCondLst>
                                  <p:childTnLst>
                                    <p:animScale>
                                      <p:cBhvr>
                                        <p:cTn id="8" dur="2000" fill="hold"/>
                                        <p:tgtEl>
                                          <p:spTgt spid="5">
                                            <p:txEl>
                                              <p:pRg st="1" end="1"/>
                                            </p:txEl>
                                          </p:spTgt>
                                        </p:tgtEl>
                                      </p:cBhvr>
                                      <p:by x="150000" y="150000"/>
                                    </p:animScale>
                                  </p:childTnLst>
                                </p:cTn>
                              </p:par>
                              <p:par>
                                <p:cTn id="9" presetID="6" presetClass="emph" presetSubtype="0" fill="hold" grpId="0" nodeType="withEffect">
                                  <p:stCondLst>
                                    <p:cond delay="0"/>
                                  </p:stCondLst>
                                  <p:childTnLst>
                                    <p:animScale>
                                      <p:cBhvr>
                                        <p:cTn id="10" dur="2000" fill="hold"/>
                                        <p:tgtEl>
                                          <p:spTgt spid="5">
                                            <p:txEl>
                                              <p:pRg st="2" end="2"/>
                                            </p:txEl>
                                          </p:spTgt>
                                        </p:tgtEl>
                                      </p:cBhvr>
                                      <p:by x="150000" y="150000"/>
                                    </p:animScale>
                                  </p:childTnLst>
                                </p:cTn>
                              </p:par>
                              <p:par>
                                <p:cTn id="11" presetID="6" presetClass="emph" presetSubtype="0" fill="hold" grpId="0" nodeType="withEffect">
                                  <p:stCondLst>
                                    <p:cond delay="0"/>
                                  </p:stCondLst>
                                  <p:childTnLst>
                                    <p:animScale>
                                      <p:cBhvr>
                                        <p:cTn id="12" dur="2000" fill="hold"/>
                                        <p:tgtEl>
                                          <p:spTgt spid="5">
                                            <p:txEl>
                                              <p:pRg st="3" end="3"/>
                                            </p:txEl>
                                          </p:spTgt>
                                        </p:tgtEl>
                                      </p:cBhvr>
                                      <p:by x="150000" y="150000"/>
                                    </p:animScale>
                                  </p:childTnLst>
                                </p:cTn>
                              </p:par>
                              <p:par>
                                <p:cTn id="13" presetID="6" presetClass="emph" presetSubtype="0" fill="hold" grpId="0" nodeType="withEffect">
                                  <p:stCondLst>
                                    <p:cond delay="0"/>
                                  </p:stCondLst>
                                  <p:childTnLst>
                                    <p:animScale>
                                      <p:cBhvr>
                                        <p:cTn id="14" dur="2000" fill="hold"/>
                                        <p:tgtEl>
                                          <p:spTgt spid="5">
                                            <p:txEl>
                                              <p:pRg st="4" end="4"/>
                                            </p:txEl>
                                          </p:spTgt>
                                        </p:tgtEl>
                                      </p:cBhvr>
                                      <p:by x="150000" y="150000"/>
                                    </p:animScale>
                                  </p:childTnLst>
                                </p:cTn>
                              </p:par>
                              <p:par>
                                <p:cTn id="15" presetID="6" presetClass="emph" presetSubtype="0" fill="hold" grpId="0" nodeType="withEffect">
                                  <p:stCondLst>
                                    <p:cond delay="0"/>
                                  </p:stCondLst>
                                  <p:childTnLst>
                                    <p:animScale>
                                      <p:cBhvr>
                                        <p:cTn id="16" dur="2000" fill="hold"/>
                                        <p:tgtEl>
                                          <p:spTgt spid="5">
                                            <p:txEl>
                                              <p:pRg st="5" end="5"/>
                                            </p:txEl>
                                          </p:spTgt>
                                        </p:tgtEl>
                                      </p:cBhvr>
                                      <p:by x="150000" y="150000"/>
                                    </p:animScale>
                                  </p:childTnLst>
                                </p:cTn>
                              </p:par>
                            </p:childTnLst>
                          </p:cTn>
                        </p:par>
                      </p:childTnLst>
                    </p:cTn>
                  </p:par>
                  <p:par>
                    <p:cTn id="17" fill="hold">
                      <p:stCondLst>
                        <p:cond delay="indefinite"/>
                      </p:stCondLst>
                      <p:childTnLst>
                        <p:par>
                          <p:cTn id="18" fill="hold">
                            <p:stCondLst>
                              <p:cond delay="0"/>
                            </p:stCondLst>
                            <p:childTnLst>
                              <p:par>
                                <p:cTn id="19" presetID="6" presetClass="emph" presetSubtype="0" fill="hold" grpId="0" nodeType="clickEffect">
                                  <p:stCondLst>
                                    <p:cond delay="0"/>
                                  </p:stCondLst>
                                  <p:childTnLst>
                                    <p:animScale>
                                      <p:cBhvr>
                                        <p:cTn id="20" dur="2000" fill="hold"/>
                                        <p:tgtEl>
                                          <p:spTgt spid="5">
                                            <p:txEl>
                                              <p:pRg st="7" end="7"/>
                                            </p:txEl>
                                          </p:spTgt>
                                        </p:tgtEl>
                                      </p:cBhvr>
                                      <p:by x="150000" y="150000"/>
                                    </p:animScale>
                                  </p:childTnLst>
                                </p:cTn>
                              </p:par>
                            </p:childTnLst>
                          </p:cTn>
                        </p:par>
                      </p:childTnLst>
                    </p:cTn>
                  </p:par>
                  <p:par>
                    <p:cTn id="21" fill="hold">
                      <p:stCondLst>
                        <p:cond delay="indefinite"/>
                      </p:stCondLst>
                      <p:childTnLst>
                        <p:par>
                          <p:cTn id="22" fill="hold">
                            <p:stCondLst>
                              <p:cond delay="0"/>
                            </p:stCondLst>
                            <p:childTnLst>
                              <p:par>
                                <p:cTn id="23" presetID="37" presetClass="entr" presetSubtype="0"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Effect transition="in" filter="fade">
                                      <p:cBhvr>
                                        <p:cTn id="25" dur="3000"/>
                                        <p:tgtEl>
                                          <p:spTgt spid="6">
                                            <p:txEl>
                                              <p:pRg st="0" end="0"/>
                                            </p:txEl>
                                          </p:spTgt>
                                        </p:tgtEl>
                                      </p:cBhvr>
                                    </p:animEffect>
                                    <p:anim calcmode="lin" valueType="num">
                                      <p:cBhvr>
                                        <p:cTn id="26"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7"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28"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smtClean="0">
                <a:ln w="50800"/>
                <a:solidFill>
                  <a:schemeClr val="bg1">
                    <a:shade val="50000"/>
                  </a:schemeClr>
                </a:solidFill>
              </a:rPr>
              <a:t>Topic 3</a:t>
            </a:r>
            <a:r>
              <a:rPr lang="en-US" b="1" dirty="0" smtClean="0">
                <a:ln w="50800"/>
                <a:solidFill>
                  <a:schemeClr val="bg1">
                    <a:shade val="50000"/>
                  </a:schemeClr>
                </a:solidFill>
              </a:rPr>
              <a:t>: </a:t>
            </a:r>
            <a:r>
              <a:rPr lang="en-US" b="1" dirty="0" smtClean="0">
                <a:ln w="50800"/>
                <a:solidFill>
                  <a:schemeClr val="bg1">
                    <a:shade val="50000"/>
                  </a:schemeClr>
                </a:solidFill>
              </a:rPr>
              <a:t>5 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In a line graph, it is plotted along x-axis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lstStyle/>
          <a:p>
            <a:pPr algn="ctr">
              <a:buNone/>
            </a:pPr>
            <a:r>
              <a:rPr lang="en-US" dirty="0" smtClean="0"/>
              <a:t>Time scale e.g. minutes, days, months or years</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smtClean="0">
                <a:ln w="50800"/>
                <a:solidFill>
                  <a:schemeClr val="bg1">
                    <a:shade val="50000"/>
                  </a:schemeClr>
                </a:solidFill>
              </a:rPr>
              <a:t>Topic 4: </a:t>
            </a:r>
            <a:r>
              <a:rPr lang="en-US" b="1" dirty="0" smtClean="0">
                <a:ln w="50800"/>
                <a:solidFill>
                  <a:schemeClr val="bg1">
                    <a:shade val="50000"/>
                  </a:schemeClr>
                </a:solidFill>
              </a:rPr>
              <a:t>1 point</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smtClean="0">
                <a:solidFill>
                  <a:schemeClr val="bg1"/>
                </a:solidFill>
              </a:rPr>
              <a:t>Type of graph useful for comparing parts of a whole</a:t>
            </a:r>
            <a:endParaRPr lang="en-US" dirty="0">
              <a:ln w="18415" cmpd="sng">
                <a:solidFill>
                  <a:srgbClr val="FFFFFF"/>
                </a:solidFill>
                <a:prstDash val="solid"/>
              </a:ln>
              <a:solidFill>
                <a:schemeClr val="bg1"/>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lstStyle/>
          <a:p>
            <a:pPr algn="ctr">
              <a:buNone/>
            </a:pPr>
            <a:r>
              <a:rPr lang="en-US" dirty="0" smtClean="0"/>
              <a:t>Circle graph</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smtClean="0">
                <a:ln w="50800"/>
                <a:solidFill>
                  <a:schemeClr val="bg1">
                    <a:shade val="50000"/>
                  </a:schemeClr>
                </a:solidFill>
              </a:rPr>
              <a:t>Topic 4 : </a:t>
            </a:r>
            <a:r>
              <a:rPr lang="en-US" b="1" dirty="0" smtClean="0">
                <a:ln w="50800"/>
                <a:solidFill>
                  <a:schemeClr val="bg1">
                    <a:shade val="50000"/>
                  </a:schemeClr>
                </a:solidFill>
              </a:rPr>
              <a:t>2 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endParaRPr lang="en-US" dirty="0" smtClean="0">
              <a:solidFill>
                <a:schemeClr val="bg1"/>
              </a:solidFill>
            </a:endParaRPr>
          </a:p>
          <a:p>
            <a:pPr>
              <a:buNone/>
            </a:pPr>
            <a:r>
              <a:rPr lang="en-US" dirty="0" smtClean="0">
                <a:solidFill>
                  <a:schemeClr val="bg1"/>
                </a:solidFill>
              </a:rPr>
              <a:t> Sarah would use this </a:t>
            </a:r>
          </a:p>
          <a:p>
            <a:pPr>
              <a:buNone/>
            </a:pPr>
            <a:r>
              <a:rPr lang="en-US" dirty="0" smtClean="0">
                <a:solidFill>
                  <a:schemeClr val="bg1"/>
                </a:solidFill>
              </a:rPr>
              <a:t>graph to show what </a:t>
            </a:r>
          </a:p>
          <a:p>
            <a:pPr>
              <a:buNone/>
            </a:pPr>
            <a:r>
              <a:rPr lang="en-US" dirty="0" smtClean="0">
                <a:solidFill>
                  <a:schemeClr val="bg1"/>
                </a:solidFill>
              </a:rPr>
              <a:t>part of her total </a:t>
            </a:r>
          </a:p>
          <a:p>
            <a:pPr>
              <a:buNone/>
            </a:pPr>
            <a:r>
              <a:rPr lang="en-US" dirty="0" smtClean="0">
                <a:solidFill>
                  <a:schemeClr val="bg1"/>
                </a:solidFill>
              </a:rPr>
              <a:t>allowance she</a:t>
            </a:r>
          </a:p>
          <a:p>
            <a:pPr>
              <a:buNone/>
            </a:pPr>
            <a:r>
              <a:rPr lang="en-US" dirty="0" smtClean="0">
                <a:solidFill>
                  <a:schemeClr val="bg1"/>
                </a:solidFill>
              </a:rPr>
              <a:t> spends on clothes, </a:t>
            </a:r>
          </a:p>
          <a:p>
            <a:pPr>
              <a:buNone/>
            </a:pPr>
            <a:r>
              <a:rPr lang="en-US" dirty="0" smtClean="0">
                <a:solidFill>
                  <a:schemeClr val="bg1"/>
                </a:solidFill>
              </a:rPr>
              <a:t>entertainment, books ,and </a:t>
            </a:r>
          </a:p>
          <a:p>
            <a:pPr>
              <a:buNone/>
            </a:pPr>
            <a:r>
              <a:rPr lang="en-US" dirty="0" smtClean="0">
                <a:solidFill>
                  <a:schemeClr val="bg1"/>
                </a:solidFill>
              </a:rPr>
              <a:t>other categories</a:t>
            </a:r>
            <a:endParaRPr lang="en-US" dirty="0">
              <a:ln w="18415" cmpd="sng">
                <a:solidFill>
                  <a:srgbClr val="FFFFFF"/>
                </a:solidFill>
                <a:prstDash val="solid"/>
              </a:ln>
              <a:solidFill>
                <a:schemeClr val="bg1"/>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lstStyle/>
          <a:p>
            <a:pPr algn="ctr">
              <a:buNone/>
            </a:pPr>
            <a:endParaRPr lang="en-US" dirty="0" smtClean="0"/>
          </a:p>
          <a:p>
            <a:pPr algn="ctr">
              <a:buNone/>
            </a:pPr>
            <a:endParaRPr lang="en-US" dirty="0" smtClean="0"/>
          </a:p>
          <a:p>
            <a:pPr algn="ctr">
              <a:buNone/>
            </a:pPr>
            <a:r>
              <a:rPr lang="en-US" dirty="0" smtClean="0"/>
              <a:t>Circle graph</a:t>
            </a:r>
            <a:endParaRPr lang="en-US" dirty="0"/>
          </a:p>
        </p:txBody>
      </p:sp>
      <p:sp>
        <p:nvSpPr>
          <p:cNvPr id="7" name="Action Button: Home 6">
            <a:hlinkClick r:id="rId3"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1" end="1"/>
                                            </p:txEl>
                                          </p:spTgt>
                                        </p:tgtEl>
                                      </p:cBhvr>
                                      <p:by x="150000" y="150000"/>
                                    </p:animScale>
                                  </p:childTnLst>
                                </p:cTn>
                              </p:par>
                              <p:par>
                                <p:cTn id="7" presetID="6" presetClass="emph" presetSubtype="0" fill="hold" grpId="0" nodeType="withEffect">
                                  <p:stCondLst>
                                    <p:cond delay="0"/>
                                  </p:stCondLst>
                                  <p:childTnLst>
                                    <p:animScale>
                                      <p:cBhvr>
                                        <p:cTn id="8" dur="2000" fill="hold"/>
                                        <p:tgtEl>
                                          <p:spTgt spid="5">
                                            <p:txEl>
                                              <p:pRg st="2" end="2"/>
                                            </p:txEl>
                                          </p:spTgt>
                                        </p:tgtEl>
                                      </p:cBhvr>
                                      <p:by x="150000" y="150000"/>
                                    </p:animScale>
                                  </p:childTnLst>
                                </p:cTn>
                              </p:par>
                              <p:par>
                                <p:cTn id="9" presetID="6" presetClass="emph" presetSubtype="0" fill="hold" grpId="0" nodeType="withEffect">
                                  <p:stCondLst>
                                    <p:cond delay="0"/>
                                  </p:stCondLst>
                                  <p:childTnLst>
                                    <p:animScale>
                                      <p:cBhvr>
                                        <p:cTn id="10" dur="2000" fill="hold"/>
                                        <p:tgtEl>
                                          <p:spTgt spid="5">
                                            <p:txEl>
                                              <p:pRg st="3" end="3"/>
                                            </p:txEl>
                                          </p:spTgt>
                                        </p:tgtEl>
                                      </p:cBhvr>
                                      <p:by x="150000" y="150000"/>
                                    </p:animScale>
                                  </p:childTnLst>
                                </p:cTn>
                              </p:par>
                              <p:par>
                                <p:cTn id="11" presetID="6" presetClass="emph" presetSubtype="0" fill="hold" grpId="0" nodeType="withEffect">
                                  <p:stCondLst>
                                    <p:cond delay="0"/>
                                  </p:stCondLst>
                                  <p:childTnLst>
                                    <p:animScale>
                                      <p:cBhvr>
                                        <p:cTn id="12" dur="2000" fill="hold"/>
                                        <p:tgtEl>
                                          <p:spTgt spid="5">
                                            <p:txEl>
                                              <p:pRg st="4" end="4"/>
                                            </p:txEl>
                                          </p:spTgt>
                                        </p:tgtEl>
                                      </p:cBhvr>
                                      <p:by x="150000" y="150000"/>
                                    </p:animScale>
                                  </p:childTnLst>
                                </p:cTn>
                              </p:par>
                              <p:par>
                                <p:cTn id="13" presetID="6" presetClass="emph" presetSubtype="0" fill="hold" grpId="0" nodeType="withEffect">
                                  <p:stCondLst>
                                    <p:cond delay="0"/>
                                  </p:stCondLst>
                                  <p:childTnLst>
                                    <p:animScale>
                                      <p:cBhvr>
                                        <p:cTn id="14" dur="2000" fill="hold"/>
                                        <p:tgtEl>
                                          <p:spTgt spid="5">
                                            <p:txEl>
                                              <p:pRg st="5" end="5"/>
                                            </p:txEl>
                                          </p:spTgt>
                                        </p:tgtEl>
                                      </p:cBhvr>
                                      <p:by x="150000" y="150000"/>
                                    </p:animScale>
                                  </p:childTnLst>
                                </p:cTn>
                              </p:par>
                              <p:par>
                                <p:cTn id="15" presetID="6" presetClass="emph" presetSubtype="0" fill="hold" grpId="0" nodeType="withEffect">
                                  <p:stCondLst>
                                    <p:cond delay="0"/>
                                  </p:stCondLst>
                                  <p:childTnLst>
                                    <p:animScale>
                                      <p:cBhvr>
                                        <p:cTn id="16" dur="2000" fill="hold"/>
                                        <p:tgtEl>
                                          <p:spTgt spid="5">
                                            <p:txEl>
                                              <p:pRg st="6" end="6"/>
                                            </p:txEl>
                                          </p:spTgt>
                                        </p:tgtEl>
                                      </p:cBhvr>
                                      <p:by x="150000" y="150000"/>
                                    </p:animScale>
                                  </p:childTnLst>
                                </p:cTn>
                              </p:par>
                              <p:par>
                                <p:cTn id="17" presetID="6" presetClass="emph" presetSubtype="0" fill="hold" grpId="0" nodeType="withEffect">
                                  <p:stCondLst>
                                    <p:cond delay="0"/>
                                  </p:stCondLst>
                                  <p:childTnLst>
                                    <p:animScale>
                                      <p:cBhvr>
                                        <p:cTn id="18" dur="2000" fill="hold"/>
                                        <p:tgtEl>
                                          <p:spTgt spid="5">
                                            <p:txEl>
                                              <p:pRg st="7" end="7"/>
                                            </p:txEl>
                                          </p:spTgt>
                                        </p:tgtEl>
                                      </p:cBhvr>
                                      <p:by x="150000" y="150000"/>
                                    </p:animScale>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animEffect transition="in" filter="fade">
                                      <p:cBhvr>
                                        <p:cTn id="23" dur="3000"/>
                                        <p:tgtEl>
                                          <p:spTgt spid="6">
                                            <p:txEl>
                                              <p:pRg st="2" end="2"/>
                                            </p:txEl>
                                          </p:spTgt>
                                        </p:tgtEl>
                                      </p:cBhvr>
                                    </p:animEffect>
                                    <p:anim calcmode="lin" valueType="num">
                                      <p:cBhvr>
                                        <p:cTn id="24" dur="3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5" dur="2700" decel="100000" fill="hold"/>
                                        <p:tgtEl>
                                          <p:spTgt spid="6">
                                            <p:txEl>
                                              <p:pRg st="2" end="2"/>
                                            </p:txEl>
                                          </p:spTgt>
                                        </p:tgtEl>
                                        <p:attrNameLst>
                                          <p:attrName>ppt_y</p:attrName>
                                        </p:attrNameLst>
                                      </p:cBhvr>
                                      <p:tavLst>
                                        <p:tav tm="0">
                                          <p:val>
                                            <p:strVal val="#ppt_y+1"/>
                                          </p:val>
                                        </p:tav>
                                        <p:tav tm="100000">
                                          <p:val>
                                            <p:strVal val="#ppt_y-.03"/>
                                          </p:val>
                                        </p:tav>
                                      </p:tavLst>
                                    </p:anim>
                                    <p:anim calcmode="lin" valueType="num">
                                      <p:cBhvr>
                                        <p:cTn id="26" dur="300" accel="100000" fill="hold">
                                          <p:stCondLst>
                                            <p:cond delay="2700"/>
                                          </p:stCondLst>
                                        </p:cTn>
                                        <p:tgtEl>
                                          <p:spTgt spid="6">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28600" y="228602"/>
          <a:ext cx="8610600" cy="6459220"/>
        </p:xfrm>
        <a:graphic>
          <a:graphicData uri="http://schemas.openxmlformats.org/drawingml/2006/table">
            <a:tbl>
              <a:tblPr firstRow="1" bandRow="1">
                <a:tableStyleId>{B301B821-A1FF-4177-AEE7-76D212191A09}</a:tableStyleId>
              </a:tblPr>
              <a:tblGrid>
                <a:gridCol w="2152650"/>
                <a:gridCol w="2152650"/>
                <a:gridCol w="2152650"/>
                <a:gridCol w="2152650"/>
              </a:tblGrid>
              <a:tr h="1054100">
                <a:tc>
                  <a:txBody>
                    <a:bodyPr/>
                    <a:lstStyle/>
                    <a:p>
                      <a:pPr algn="ctr"/>
                      <a:r>
                        <a:rPr lang="en-US" sz="2400" baseline="0" dirty="0" smtClean="0">
                          <a:solidFill>
                            <a:sysClr val="windowText" lastClr="000000"/>
                          </a:solidFill>
                          <a:effectLst>
                            <a:reflection blurRad="6350" stA="55000" endA="50" endPos="85000" dist="29997" dir="5400000" sy="-100000" algn="bl" rotWithShape="0"/>
                          </a:effectLst>
                          <a:latin typeface="Comic Sans MS" pitchFamily="66" charset="0"/>
                        </a:rPr>
                        <a:t>Graphs in general</a:t>
                      </a:r>
                      <a:endParaRPr lang="en-US" sz="2400" dirty="0">
                        <a:solidFill>
                          <a:sysClr val="windowText" lastClr="000000"/>
                        </a:solidFill>
                        <a:effectLst>
                          <a:reflection blurRad="6350" stA="55000" endA="50" endPos="85000" dist="29997" dir="5400000" sy="-100000" algn="bl" rotWithShape="0"/>
                        </a:effectLst>
                        <a:latin typeface="Comic Sans MS" pitchFamily="66" charset="0"/>
                      </a:endParaRPr>
                    </a:p>
                  </a:txBody>
                  <a:tcPr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tcPr>
                </a:tc>
                <a:tc>
                  <a:txBody>
                    <a:bodyPr/>
                    <a:lstStyle/>
                    <a:p>
                      <a:pPr algn="ctr"/>
                      <a:r>
                        <a:rPr lang="en-US" sz="2400" dirty="0" smtClean="0">
                          <a:solidFill>
                            <a:sysClr val="windowText" lastClr="000000"/>
                          </a:solidFill>
                          <a:effectLst>
                            <a:reflection blurRad="6350" stA="55000" endA="50" endPos="85000" dist="29997" dir="5400000" sy="-100000" algn="bl" rotWithShape="0"/>
                          </a:effectLst>
                          <a:latin typeface="Comic Sans MS" pitchFamily="66" charset="0"/>
                        </a:rPr>
                        <a:t>Bar</a:t>
                      </a:r>
                      <a:r>
                        <a:rPr lang="en-US" sz="2400" baseline="0" dirty="0" smtClean="0">
                          <a:solidFill>
                            <a:sysClr val="windowText" lastClr="000000"/>
                          </a:solidFill>
                          <a:effectLst>
                            <a:reflection blurRad="6350" stA="55000" endA="50" endPos="85000" dist="29997" dir="5400000" sy="-100000" algn="bl" rotWithShape="0"/>
                          </a:effectLst>
                          <a:latin typeface="Comic Sans MS" pitchFamily="66" charset="0"/>
                        </a:rPr>
                        <a:t> graphs and Histograms</a:t>
                      </a:r>
                      <a:endParaRPr lang="en-US" sz="2400" dirty="0">
                        <a:solidFill>
                          <a:sysClr val="windowText" lastClr="000000"/>
                        </a:solidFill>
                        <a:effectLst>
                          <a:reflection blurRad="6350" stA="55000" endA="50" endPos="85000" dist="29997" dir="5400000" sy="-100000" algn="bl" rotWithShape="0"/>
                        </a:effectLst>
                        <a:latin typeface="Comic Sans MS" pitchFamily="66" charset="0"/>
                      </a:endParaRPr>
                    </a:p>
                  </a:txBody>
                  <a:tcPr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tcPr>
                </a:tc>
                <a:tc>
                  <a:txBody>
                    <a:bodyPr/>
                    <a:lstStyle/>
                    <a:p>
                      <a:pPr algn="ctr"/>
                      <a:r>
                        <a:rPr lang="en-US" sz="2400" dirty="0" smtClean="0">
                          <a:solidFill>
                            <a:sysClr val="windowText" lastClr="000000"/>
                          </a:solidFill>
                          <a:effectLst>
                            <a:reflection blurRad="6350" stA="55000" endA="50" endPos="85000" dist="29997" dir="5400000" sy="-100000" algn="bl" rotWithShape="0"/>
                          </a:effectLst>
                          <a:latin typeface="Comic Sans MS" pitchFamily="66" charset="0"/>
                        </a:rPr>
                        <a:t>Line</a:t>
                      </a:r>
                      <a:r>
                        <a:rPr lang="en-US" sz="2400" baseline="0" dirty="0" smtClean="0">
                          <a:solidFill>
                            <a:sysClr val="windowText" lastClr="000000"/>
                          </a:solidFill>
                          <a:effectLst>
                            <a:reflection blurRad="6350" stA="55000" endA="50" endPos="85000" dist="29997" dir="5400000" sy="-100000" algn="bl" rotWithShape="0"/>
                          </a:effectLst>
                          <a:latin typeface="Comic Sans MS" pitchFamily="66" charset="0"/>
                        </a:rPr>
                        <a:t> graphs</a:t>
                      </a:r>
                      <a:endParaRPr lang="en-US" sz="2400" dirty="0">
                        <a:solidFill>
                          <a:sysClr val="windowText" lastClr="000000"/>
                        </a:solidFill>
                        <a:effectLst>
                          <a:reflection blurRad="6350" stA="55000" endA="50" endPos="85000" dist="29997" dir="5400000" sy="-100000" algn="bl" rotWithShape="0"/>
                        </a:effectLst>
                        <a:latin typeface="Comic Sans MS" pitchFamily="66" charset="0"/>
                      </a:endParaRPr>
                    </a:p>
                  </a:txBody>
                  <a:tcPr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tcPr>
                </a:tc>
                <a:tc>
                  <a:txBody>
                    <a:bodyPr/>
                    <a:lstStyle/>
                    <a:p>
                      <a:pPr algn="ctr"/>
                      <a:r>
                        <a:rPr lang="en-US" sz="2400" dirty="0" smtClean="0">
                          <a:solidFill>
                            <a:sysClr val="windowText" lastClr="000000"/>
                          </a:solidFill>
                          <a:effectLst>
                            <a:reflection blurRad="6350" stA="55000" endA="50" endPos="85000" dist="29997" dir="5400000" sy="-100000" algn="bl" rotWithShape="0"/>
                          </a:effectLst>
                          <a:latin typeface="Comic Sans MS" pitchFamily="66" charset="0"/>
                        </a:rPr>
                        <a:t>Circle</a:t>
                      </a:r>
                      <a:r>
                        <a:rPr lang="en-US" sz="2400" baseline="0" dirty="0" smtClean="0">
                          <a:solidFill>
                            <a:sysClr val="windowText" lastClr="000000"/>
                          </a:solidFill>
                          <a:effectLst>
                            <a:reflection blurRad="6350" stA="55000" endA="50" endPos="85000" dist="29997" dir="5400000" sy="-100000" algn="bl" rotWithShape="0"/>
                          </a:effectLst>
                          <a:latin typeface="Comic Sans MS" pitchFamily="66" charset="0"/>
                        </a:rPr>
                        <a:t> graphs</a:t>
                      </a:r>
                      <a:endParaRPr lang="en-US" sz="2400" dirty="0">
                        <a:solidFill>
                          <a:sysClr val="windowText" lastClr="000000"/>
                        </a:solidFill>
                        <a:effectLst>
                          <a:reflection blurRad="6350" stA="55000" endA="50" endPos="85000" dist="29997" dir="5400000" sy="-100000" algn="bl" rotWithShape="0"/>
                        </a:effectLst>
                        <a:latin typeface="Comic Sans MS" pitchFamily="66" charset="0"/>
                      </a:endParaRPr>
                    </a:p>
                  </a:txBody>
                  <a:tcPr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tcPr>
                </a:tc>
              </a:tr>
              <a:tr h="1054100">
                <a:tc>
                  <a:txBody>
                    <a:bodyPr/>
                    <a:lstStyle/>
                    <a:p>
                      <a:pPr algn="ctr"/>
                      <a:r>
                        <a:rPr lang="en-US" sz="3200" dirty="0" smtClean="0">
                          <a:latin typeface="Comic Sans MS" pitchFamily="66" charset="0"/>
                          <a:hlinkClick r:id="rId3" action="ppaction://hlinksldjump"/>
                        </a:rPr>
                        <a:t>1</a:t>
                      </a:r>
                      <a:endParaRPr lang="en-US" sz="3200" b="1" dirty="0">
                        <a:solidFill>
                          <a:schemeClr val="accent4">
                            <a:lumMod val="75000"/>
                          </a:schemeClr>
                        </a:solidFill>
                        <a:latin typeface="Comic Sans MS" pitchFamily="66" charset="0"/>
                      </a:endParaRPr>
                    </a:p>
                  </a:txBody>
                  <a:tcPr anchor="ctr"/>
                </a:tc>
                <a:tc>
                  <a:txBody>
                    <a:bodyPr/>
                    <a:lstStyle/>
                    <a:p>
                      <a:pPr algn="ctr"/>
                      <a:r>
                        <a:rPr lang="en-US" sz="3200" dirty="0" smtClean="0">
                          <a:latin typeface="Comic Sans MS" pitchFamily="66" charset="0"/>
                          <a:hlinkClick r:id="rId4" action="ppaction://hlinksldjump"/>
                        </a:rPr>
                        <a:t>1</a:t>
                      </a:r>
                      <a:endParaRPr lang="en-US" sz="3200" b="1" dirty="0">
                        <a:solidFill>
                          <a:schemeClr val="accent4">
                            <a:lumMod val="75000"/>
                          </a:schemeClr>
                        </a:solidFill>
                        <a:latin typeface="Comic Sans MS" pitchFamily="66" charset="0"/>
                      </a:endParaRPr>
                    </a:p>
                  </a:txBody>
                  <a:tcPr anchor="ctr"/>
                </a:tc>
                <a:tc>
                  <a:txBody>
                    <a:bodyPr/>
                    <a:lstStyle/>
                    <a:p>
                      <a:pPr algn="ctr"/>
                      <a:r>
                        <a:rPr lang="en-US" sz="3200" dirty="0" smtClean="0">
                          <a:latin typeface="Comic Sans MS" pitchFamily="66" charset="0"/>
                          <a:hlinkClick r:id="rId5" action="ppaction://hlinksldjump"/>
                        </a:rPr>
                        <a:t>1</a:t>
                      </a:r>
                      <a:endParaRPr lang="en-US" sz="3200" b="1" dirty="0">
                        <a:solidFill>
                          <a:schemeClr val="accent4">
                            <a:lumMod val="75000"/>
                          </a:schemeClr>
                        </a:solidFill>
                        <a:latin typeface="Comic Sans MS" pitchFamily="66" charset="0"/>
                      </a:endParaRPr>
                    </a:p>
                  </a:txBody>
                  <a:tcPr anchor="ctr"/>
                </a:tc>
                <a:tc>
                  <a:txBody>
                    <a:bodyPr/>
                    <a:lstStyle/>
                    <a:p>
                      <a:pPr algn="ctr"/>
                      <a:r>
                        <a:rPr lang="en-US" sz="3200" dirty="0" smtClean="0">
                          <a:latin typeface="Comic Sans MS" pitchFamily="66" charset="0"/>
                          <a:hlinkClick r:id="rId6" action="ppaction://hlinksldjump"/>
                        </a:rPr>
                        <a:t>1</a:t>
                      </a:r>
                      <a:endParaRPr lang="en-US" sz="3200" b="1" dirty="0">
                        <a:solidFill>
                          <a:schemeClr val="accent4">
                            <a:lumMod val="75000"/>
                          </a:schemeClr>
                        </a:solidFill>
                        <a:latin typeface="Comic Sans MS" pitchFamily="66" charset="0"/>
                      </a:endParaRPr>
                    </a:p>
                  </a:txBody>
                  <a:tcPr anchor="ctr"/>
                </a:tc>
              </a:tr>
              <a:tr h="1054100">
                <a:tc>
                  <a:txBody>
                    <a:bodyPr/>
                    <a:lstStyle/>
                    <a:p>
                      <a:pPr algn="ctr"/>
                      <a:r>
                        <a:rPr lang="en-US" sz="3200" dirty="0" smtClean="0">
                          <a:latin typeface="Comic Sans MS" pitchFamily="66" charset="0"/>
                          <a:hlinkClick r:id="rId7" action="ppaction://hlinksldjump"/>
                        </a:rPr>
                        <a:t>2</a:t>
                      </a:r>
                      <a:endParaRPr lang="en-US" sz="3200" b="1" dirty="0">
                        <a:solidFill>
                          <a:schemeClr val="accent4">
                            <a:lumMod val="75000"/>
                          </a:schemeClr>
                        </a:solidFill>
                        <a:latin typeface="Comic Sans MS" pitchFamily="66" charset="0"/>
                      </a:endParaRPr>
                    </a:p>
                  </a:txBody>
                  <a:tcPr anchor="ctr"/>
                </a:tc>
                <a:tc>
                  <a:txBody>
                    <a:bodyPr/>
                    <a:lstStyle/>
                    <a:p>
                      <a:pPr algn="ctr"/>
                      <a:r>
                        <a:rPr lang="en-US" sz="3200" dirty="0" smtClean="0">
                          <a:latin typeface="Comic Sans MS" pitchFamily="66" charset="0"/>
                          <a:hlinkClick r:id="rId8" action="ppaction://hlinksldjump"/>
                        </a:rPr>
                        <a:t>2</a:t>
                      </a:r>
                      <a:endParaRPr lang="en-US" sz="3200" b="1" dirty="0">
                        <a:solidFill>
                          <a:schemeClr val="accent4">
                            <a:lumMod val="75000"/>
                          </a:schemeClr>
                        </a:solidFill>
                        <a:latin typeface="Comic Sans MS" pitchFamily="66" charset="0"/>
                      </a:endParaRPr>
                    </a:p>
                  </a:txBody>
                  <a:tcPr anchor="ctr"/>
                </a:tc>
                <a:tc>
                  <a:txBody>
                    <a:bodyPr/>
                    <a:lstStyle/>
                    <a:p>
                      <a:pPr algn="ctr"/>
                      <a:r>
                        <a:rPr lang="en-US" sz="3200" dirty="0" smtClean="0">
                          <a:latin typeface="Comic Sans MS" pitchFamily="66" charset="0"/>
                          <a:hlinkClick r:id="rId9" action="ppaction://hlinksldjump"/>
                        </a:rPr>
                        <a:t>2</a:t>
                      </a:r>
                      <a:endParaRPr lang="en-US" sz="3200" b="1" dirty="0">
                        <a:solidFill>
                          <a:schemeClr val="accent4">
                            <a:lumMod val="75000"/>
                          </a:schemeClr>
                        </a:solidFill>
                        <a:latin typeface="Comic Sans MS" pitchFamily="66" charset="0"/>
                      </a:endParaRPr>
                    </a:p>
                  </a:txBody>
                  <a:tcPr anchor="ctr"/>
                </a:tc>
                <a:tc>
                  <a:txBody>
                    <a:bodyPr/>
                    <a:lstStyle/>
                    <a:p>
                      <a:pPr algn="ctr"/>
                      <a:r>
                        <a:rPr lang="en-US" sz="3200" dirty="0" smtClean="0">
                          <a:latin typeface="Comic Sans MS" pitchFamily="66" charset="0"/>
                          <a:hlinkClick r:id="rId10" action="ppaction://hlinksldjump"/>
                        </a:rPr>
                        <a:t>2</a:t>
                      </a:r>
                      <a:endParaRPr lang="en-US" sz="3200" b="1" dirty="0">
                        <a:solidFill>
                          <a:schemeClr val="accent4">
                            <a:lumMod val="75000"/>
                          </a:schemeClr>
                        </a:solidFill>
                        <a:latin typeface="Comic Sans MS" pitchFamily="66" charset="0"/>
                      </a:endParaRPr>
                    </a:p>
                  </a:txBody>
                  <a:tcPr anchor="ctr"/>
                </a:tc>
              </a:tr>
              <a:tr h="1054100">
                <a:tc>
                  <a:txBody>
                    <a:bodyPr/>
                    <a:lstStyle/>
                    <a:p>
                      <a:pPr algn="ctr"/>
                      <a:r>
                        <a:rPr lang="en-US" sz="3200" dirty="0" smtClean="0">
                          <a:latin typeface="Comic Sans MS" pitchFamily="66" charset="0"/>
                          <a:hlinkClick r:id="rId11" action="ppaction://hlinksldjump"/>
                        </a:rPr>
                        <a:t>3</a:t>
                      </a:r>
                      <a:endParaRPr lang="en-US" sz="3200" b="1" dirty="0">
                        <a:solidFill>
                          <a:schemeClr val="accent4">
                            <a:lumMod val="75000"/>
                          </a:schemeClr>
                        </a:solidFill>
                        <a:latin typeface="Comic Sans MS" pitchFamily="66" charset="0"/>
                      </a:endParaRPr>
                    </a:p>
                  </a:txBody>
                  <a:tcPr anchor="ctr"/>
                </a:tc>
                <a:tc>
                  <a:txBody>
                    <a:bodyPr/>
                    <a:lstStyle/>
                    <a:p>
                      <a:pPr algn="ctr"/>
                      <a:r>
                        <a:rPr lang="en-US" sz="3200" dirty="0" smtClean="0">
                          <a:latin typeface="Comic Sans MS" pitchFamily="66" charset="0"/>
                          <a:hlinkClick r:id="rId12" action="ppaction://hlinksldjump"/>
                        </a:rPr>
                        <a:t>3</a:t>
                      </a:r>
                      <a:endParaRPr lang="en-US" sz="3200" b="1" dirty="0">
                        <a:solidFill>
                          <a:schemeClr val="accent4">
                            <a:lumMod val="75000"/>
                          </a:schemeClr>
                        </a:solidFill>
                        <a:latin typeface="Comic Sans MS" pitchFamily="66" charset="0"/>
                      </a:endParaRPr>
                    </a:p>
                  </a:txBody>
                  <a:tcPr anchor="ctr"/>
                </a:tc>
                <a:tc>
                  <a:txBody>
                    <a:bodyPr/>
                    <a:lstStyle/>
                    <a:p>
                      <a:pPr algn="ctr"/>
                      <a:r>
                        <a:rPr lang="en-US" sz="3200" dirty="0" smtClean="0">
                          <a:latin typeface="Comic Sans MS" pitchFamily="66" charset="0"/>
                          <a:hlinkClick r:id="rId13" action="ppaction://hlinksldjump"/>
                        </a:rPr>
                        <a:t>3</a:t>
                      </a:r>
                      <a:endParaRPr lang="en-US" sz="3200" b="1" dirty="0">
                        <a:solidFill>
                          <a:schemeClr val="accent4">
                            <a:lumMod val="75000"/>
                          </a:schemeClr>
                        </a:solidFill>
                        <a:latin typeface="Comic Sans MS" pitchFamily="66" charset="0"/>
                      </a:endParaRPr>
                    </a:p>
                  </a:txBody>
                  <a:tcPr anchor="ctr"/>
                </a:tc>
                <a:tc>
                  <a:txBody>
                    <a:bodyPr/>
                    <a:lstStyle/>
                    <a:p>
                      <a:pPr algn="ctr"/>
                      <a:r>
                        <a:rPr lang="en-US" sz="3200" dirty="0" smtClean="0">
                          <a:latin typeface="Comic Sans MS" pitchFamily="66" charset="0"/>
                          <a:hlinkClick r:id="rId14" action="ppaction://hlinksldjump"/>
                        </a:rPr>
                        <a:t>3</a:t>
                      </a:r>
                      <a:endParaRPr lang="en-US" sz="3200" b="1" dirty="0">
                        <a:solidFill>
                          <a:schemeClr val="accent4">
                            <a:lumMod val="75000"/>
                          </a:schemeClr>
                        </a:solidFill>
                        <a:latin typeface="Comic Sans MS" pitchFamily="66" charset="0"/>
                      </a:endParaRPr>
                    </a:p>
                  </a:txBody>
                  <a:tcPr anchor="ctr"/>
                </a:tc>
              </a:tr>
              <a:tr h="1054100">
                <a:tc>
                  <a:txBody>
                    <a:bodyPr/>
                    <a:lstStyle/>
                    <a:p>
                      <a:pPr algn="ctr"/>
                      <a:r>
                        <a:rPr lang="en-US" sz="3200" dirty="0" smtClean="0">
                          <a:latin typeface="Comic Sans MS" pitchFamily="66" charset="0"/>
                          <a:hlinkClick r:id="rId15" action="ppaction://hlinksldjump"/>
                        </a:rPr>
                        <a:t>4</a:t>
                      </a:r>
                      <a:endParaRPr lang="en-US" sz="3200" b="1" dirty="0">
                        <a:solidFill>
                          <a:schemeClr val="accent4">
                            <a:lumMod val="75000"/>
                          </a:schemeClr>
                        </a:solidFill>
                        <a:latin typeface="Comic Sans MS" pitchFamily="66" charset="0"/>
                      </a:endParaRPr>
                    </a:p>
                  </a:txBody>
                  <a:tcPr anchor="ctr"/>
                </a:tc>
                <a:tc>
                  <a:txBody>
                    <a:bodyPr/>
                    <a:lstStyle/>
                    <a:p>
                      <a:pPr algn="ctr"/>
                      <a:r>
                        <a:rPr lang="en-US" sz="3200" dirty="0" smtClean="0">
                          <a:latin typeface="Comic Sans MS" pitchFamily="66" charset="0"/>
                          <a:hlinkClick r:id="" action="ppaction://noaction"/>
                        </a:rPr>
                        <a:t>4</a:t>
                      </a:r>
                      <a:endParaRPr lang="en-US" sz="3200" b="1" dirty="0">
                        <a:solidFill>
                          <a:schemeClr val="accent4">
                            <a:lumMod val="75000"/>
                          </a:schemeClr>
                        </a:solidFill>
                        <a:latin typeface="Comic Sans MS" pitchFamily="66" charset="0"/>
                      </a:endParaRPr>
                    </a:p>
                  </a:txBody>
                  <a:tcPr anchor="ctr"/>
                </a:tc>
                <a:tc>
                  <a:txBody>
                    <a:bodyPr/>
                    <a:lstStyle/>
                    <a:p>
                      <a:pPr algn="ctr"/>
                      <a:r>
                        <a:rPr lang="en-US" sz="3200" dirty="0" smtClean="0">
                          <a:latin typeface="Comic Sans MS" pitchFamily="66" charset="0"/>
                          <a:hlinkClick r:id="rId16" action="ppaction://hlinksldjump"/>
                        </a:rPr>
                        <a:t>4</a:t>
                      </a:r>
                      <a:endParaRPr lang="en-US" sz="3200" b="1" dirty="0">
                        <a:solidFill>
                          <a:schemeClr val="accent4">
                            <a:lumMod val="75000"/>
                          </a:schemeClr>
                        </a:solidFill>
                        <a:latin typeface="Comic Sans MS" pitchFamily="66" charset="0"/>
                      </a:endParaRPr>
                    </a:p>
                  </a:txBody>
                  <a:tcPr anchor="ctr"/>
                </a:tc>
                <a:tc>
                  <a:txBody>
                    <a:bodyPr/>
                    <a:lstStyle/>
                    <a:p>
                      <a:pPr algn="ctr"/>
                      <a:r>
                        <a:rPr lang="en-US" sz="3200" dirty="0" smtClean="0">
                          <a:latin typeface="Comic Sans MS" pitchFamily="66" charset="0"/>
                          <a:hlinkClick r:id="rId17" action="ppaction://hlinksldjump"/>
                        </a:rPr>
                        <a:t>4</a:t>
                      </a:r>
                      <a:endParaRPr lang="en-US" sz="3200" b="1" dirty="0">
                        <a:solidFill>
                          <a:schemeClr val="accent4">
                            <a:lumMod val="75000"/>
                          </a:schemeClr>
                        </a:solidFill>
                        <a:latin typeface="Comic Sans MS" pitchFamily="66" charset="0"/>
                      </a:endParaRPr>
                    </a:p>
                  </a:txBody>
                  <a:tcPr anchor="ctr"/>
                </a:tc>
              </a:tr>
              <a:tr h="1054100">
                <a:tc>
                  <a:txBody>
                    <a:bodyPr/>
                    <a:lstStyle/>
                    <a:p>
                      <a:pPr algn="ctr"/>
                      <a:r>
                        <a:rPr lang="en-US" sz="3200" dirty="0" smtClean="0">
                          <a:latin typeface="Comic Sans MS" pitchFamily="66" charset="0"/>
                          <a:hlinkClick r:id="rId18" action="ppaction://hlinksldjump"/>
                        </a:rPr>
                        <a:t>5</a:t>
                      </a:r>
                      <a:endParaRPr lang="en-US" sz="3200" b="1" dirty="0">
                        <a:solidFill>
                          <a:schemeClr val="accent4">
                            <a:lumMod val="75000"/>
                          </a:schemeClr>
                        </a:solidFill>
                        <a:latin typeface="Comic Sans MS" pitchFamily="66" charset="0"/>
                      </a:endParaRPr>
                    </a:p>
                  </a:txBody>
                  <a:tcPr anchor="ctr"/>
                </a:tc>
                <a:tc>
                  <a:txBody>
                    <a:bodyPr/>
                    <a:lstStyle/>
                    <a:p>
                      <a:pPr algn="ctr"/>
                      <a:r>
                        <a:rPr lang="en-US" sz="3200" dirty="0" smtClean="0">
                          <a:latin typeface="Comic Sans MS" pitchFamily="66" charset="0"/>
                          <a:hlinkClick r:id="rId19" action="ppaction://hlinksldjump"/>
                        </a:rPr>
                        <a:t>5</a:t>
                      </a:r>
                      <a:endParaRPr lang="en-US" sz="3200" b="1" dirty="0">
                        <a:solidFill>
                          <a:schemeClr val="accent4">
                            <a:lumMod val="75000"/>
                          </a:schemeClr>
                        </a:solidFill>
                        <a:latin typeface="Comic Sans MS" pitchFamily="66" charset="0"/>
                      </a:endParaRPr>
                    </a:p>
                  </a:txBody>
                  <a:tcPr anchor="ctr"/>
                </a:tc>
                <a:tc>
                  <a:txBody>
                    <a:bodyPr/>
                    <a:lstStyle/>
                    <a:p>
                      <a:pPr algn="ctr"/>
                      <a:r>
                        <a:rPr lang="en-US" sz="3200" dirty="0" smtClean="0">
                          <a:latin typeface="Comic Sans MS" pitchFamily="66" charset="0"/>
                          <a:hlinkClick r:id="rId20" action="ppaction://hlinksldjump"/>
                        </a:rPr>
                        <a:t>5</a:t>
                      </a:r>
                      <a:endParaRPr lang="en-US" sz="3200" b="1" dirty="0">
                        <a:solidFill>
                          <a:schemeClr val="accent4">
                            <a:lumMod val="75000"/>
                          </a:schemeClr>
                        </a:solidFill>
                        <a:latin typeface="Comic Sans MS" pitchFamily="66" charset="0"/>
                      </a:endParaRPr>
                    </a:p>
                  </a:txBody>
                  <a:tcPr anchor="ctr"/>
                </a:tc>
                <a:tc>
                  <a:txBody>
                    <a:bodyPr/>
                    <a:lstStyle/>
                    <a:p>
                      <a:pPr algn="ctr"/>
                      <a:r>
                        <a:rPr lang="en-US" sz="3200" dirty="0" smtClean="0">
                          <a:latin typeface="Comic Sans MS" pitchFamily="66" charset="0"/>
                          <a:hlinkClick r:id="rId21" action="ppaction://hlinksldjump"/>
                        </a:rPr>
                        <a:t>5</a:t>
                      </a:r>
                      <a:endParaRPr lang="en-US" sz="3200" b="1" dirty="0">
                        <a:solidFill>
                          <a:schemeClr val="accent4">
                            <a:lumMod val="75000"/>
                          </a:schemeClr>
                        </a:solidFill>
                        <a:latin typeface="Comic Sans MS" pitchFamily="66" charset="0"/>
                      </a:endParaRPr>
                    </a:p>
                  </a:txBody>
                  <a:tcPr anchor="ctr"/>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smtClean="0">
                <a:ln w="50800"/>
                <a:solidFill>
                  <a:schemeClr val="bg1">
                    <a:shade val="50000"/>
                  </a:schemeClr>
                </a:solidFill>
              </a:rPr>
              <a:t>Topic 4 : </a:t>
            </a:r>
            <a:r>
              <a:rPr lang="en-US" b="1" dirty="0" smtClean="0">
                <a:ln w="50800"/>
                <a:solidFill>
                  <a:schemeClr val="bg1">
                    <a:shade val="50000"/>
                  </a:schemeClr>
                </a:solidFill>
              </a:rPr>
              <a:t>3 points</a:t>
            </a:r>
            <a:endParaRPr lang="en-US" b="1" dirty="0">
              <a:ln w="50800"/>
              <a:solidFill>
                <a:schemeClr val="bg1">
                  <a:shade val="50000"/>
                </a:schemeClr>
              </a:solidFill>
            </a:endParaRPr>
          </a:p>
        </p:txBody>
      </p:sp>
      <p:sp>
        <p:nvSpPr>
          <p:cNvPr id="6" name="Content Placeholder 5"/>
          <p:cNvSpPr>
            <a:spLocks noGrp="1"/>
          </p:cNvSpPr>
          <p:nvPr>
            <p:ph sz="half" idx="2"/>
          </p:nvPr>
        </p:nvSpPr>
        <p:spPr>
          <a:xfrm>
            <a:off x="4495800" y="1295400"/>
            <a:ext cx="4191000" cy="5105400"/>
          </a:xfrm>
        </p:spPr>
        <p:txBody>
          <a:bodyPr>
            <a:normAutofit lnSpcReduction="10000"/>
          </a:bodyPr>
          <a:lstStyle/>
          <a:p>
            <a:pPr algn="ctr">
              <a:buNone/>
            </a:pPr>
            <a:r>
              <a:rPr lang="en-US" dirty="0" smtClean="0">
                <a:solidFill>
                  <a:schemeClr val="bg1"/>
                </a:solidFill>
              </a:rPr>
              <a:t>A local school survey indicated favorite ice cream flavours for the grade 8 students.  According to the graph the favorite flavour</a:t>
            </a:r>
          </a:p>
          <a:p>
            <a:pPr algn="ctr">
              <a:buNone/>
            </a:pPr>
            <a:endParaRPr lang="en-US" dirty="0" smtClean="0"/>
          </a:p>
          <a:p>
            <a:pPr algn="ctr">
              <a:buNone/>
            </a:pPr>
            <a:endParaRPr lang="en-US" dirty="0" smtClean="0"/>
          </a:p>
          <a:p>
            <a:pPr algn="ctr">
              <a:buNone/>
            </a:pPr>
            <a:endParaRPr lang="en-US" dirty="0" smtClean="0"/>
          </a:p>
          <a:p>
            <a:pPr algn="ctr">
              <a:buNone/>
            </a:pPr>
            <a:endParaRPr lang="en-US" dirty="0" smtClean="0"/>
          </a:p>
          <a:p>
            <a:pPr algn="ctr">
              <a:buNone/>
            </a:pPr>
            <a:r>
              <a:rPr lang="en-US" dirty="0" smtClean="0"/>
              <a:t>Vanilla </a:t>
            </a:r>
            <a:endParaRPr lang="en-US" dirty="0"/>
          </a:p>
        </p:txBody>
      </p:sp>
      <p:sp>
        <p:nvSpPr>
          <p:cNvPr id="7" name="Action Button: Home 6">
            <a:hlinkClick r:id="rId4"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1746" name="Object 2"/>
          <p:cNvGraphicFramePr>
            <a:graphicFrameLocks noChangeAspect="1"/>
          </p:cNvGraphicFramePr>
          <p:nvPr>
            <p:ph sz="half" idx="1"/>
          </p:nvPr>
        </p:nvGraphicFramePr>
        <p:xfrm>
          <a:off x="457200" y="1143000"/>
          <a:ext cx="4055804" cy="2837527"/>
        </p:xfrm>
        <a:graphic>
          <a:graphicData uri="http://schemas.openxmlformats.org/presentationml/2006/ole">
            <p:oleObj spid="_x0000_s31746" name="Worksheet" r:id="rId5" imgW="4191000" imgH="2932176" progId="Excel.Sheet.8">
              <p:embed/>
            </p:oleObj>
          </a:graphicData>
        </a:graphic>
      </p:graphicFrame>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3000"/>
                                        <p:tgtEl>
                                          <p:spTgt spid="6">
                                            <p:txEl>
                                              <p:pRg st="0" end="0"/>
                                            </p:txEl>
                                          </p:spTgt>
                                        </p:tgtEl>
                                      </p:cBhvr>
                                    </p:animEffect>
                                    <p:anim calcmode="lin" valueType="num">
                                      <p:cBhvr>
                                        <p:cTn id="8"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0"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animEffect transition="in" filter="fade">
                                      <p:cBhvr>
                                        <p:cTn id="15" dur="3000"/>
                                        <p:tgtEl>
                                          <p:spTgt spid="6">
                                            <p:txEl>
                                              <p:pRg st="5" end="5"/>
                                            </p:txEl>
                                          </p:spTgt>
                                        </p:tgtEl>
                                      </p:cBhvr>
                                    </p:animEffect>
                                    <p:anim calcmode="lin" valueType="num">
                                      <p:cBhvr>
                                        <p:cTn id="16" dur="3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17" dur="2700" decel="100000" fill="hold"/>
                                        <p:tgtEl>
                                          <p:spTgt spid="6">
                                            <p:txEl>
                                              <p:pRg st="5" end="5"/>
                                            </p:txEl>
                                          </p:spTgt>
                                        </p:tgtEl>
                                        <p:attrNameLst>
                                          <p:attrName>ppt_y</p:attrName>
                                        </p:attrNameLst>
                                      </p:cBhvr>
                                      <p:tavLst>
                                        <p:tav tm="0">
                                          <p:val>
                                            <p:strVal val="#ppt_y+1"/>
                                          </p:val>
                                        </p:tav>
                                        <p:tav tm="100000">
                                          <p:val>
                                            <p:strVal val="#ppt_y-.03"/>
                                          </p:val>
                                        </p:tav>
                                      </p:tavLst>
                                    </p:anim>
                                    <p:anim calcmode="lin" valueType="num">
                                      <p:cBhvr>
                                        <p:cTn id="18" dur="300" accel="100000" fill="hold">
                                          <p:stCondLst>
                                            <p:cond delay="2700"/>
                                          </p:stCondLst>
                                        </p:cTn>
                                        <p:tgtEl>
                                          <p:spTgt spid="6">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smtClean="0">
                <a:ln w="50800"/>
                <a:solidFill>
                  <a:schemeClr val="bg1">
                    <a:shade val="50000"/>
                  </a:schemeClr>
                </a:solidFill>
              </a:rPr>
              <a:t>Circle graph: 4 points</a:t>
            </a:r>
            <a:endParaRPr lang="en-US" b="1" dirty="0">
              <a:ln w="50800"/>
              <a:solidFill>
                <a:schemeClr val="bg1">
                  <a:shade val="50000"/>
                </a:schemeClr>
              </a:solidFill>
            </a:endParaRPr>
          </a:p>
        </p:txBody>
      </p:sp>
      <p:sp>
        <p:nvSpPr>
          <p:cNvPr id="6" name="Content Placeholder 5"/>
          <p:cNvSpPr>
            <a:spLocks noGrp="1"/>
          </p:cNvSpPr>
          <p:nvPr>
            <p:ph sz="half" idx="2"/>
          </p:nvPr>
        </p:nvSpPr>
        <p:spPr>
          <a:xfrm>
            <a:off x="4572000" y="1447800"/>
            <a:ext cx="4267200" cy="5029200"/>
          </a:xfrm>
        </p:spPr>
        <p:txBody>
          <a:bodyPr>
            <a:normAutofit/>
          </a:bodyPr>
          <a:lstStyle/>
          <a:p>
            <a:pPr algn="ctr">
              <a:buNone/>
            </a:pPr>
            <a:r>
              <a:rPr lang="en-US" dirty="0" smtClean="0">
                <a:solidFill>
                  <a:schemeClr val="bg1"/>
                </a:solidFill>
              </a:rPr>
              <a:t>If 40 students like vanilla flavour the best, the number students surveyed</a:t>
            </a:r>
          </a:p>
          <a:p>
            <a:pPr algn="ctr">
              <a:buNone/>
            </a:pPr>
            <a:endParaRPr lang="en-US" dirty="0" smtClean="0">
              <a:solidFill>
                <a:schemeClr val="bg1"/>
              </a:solidFill>
            </a:endParaRPr>
          </a:p>
          <a:p>
            <a:pPr algn="ctr">
              <a:buNone/>
            </a:pPr>
            <a:endParaRPr lang="en-US" dirty="0" smtClean="0">
              <a:solidFill>
                <a:schemeClr val="bg1"/>
              </a:solidFill>
            </a:endParaRPr>
          </a:p>
          <a:p>
            <a:pPr algn="ctr">
              <a:buNone/>
            </a:pPr>
            <a:endParaRPr lang="en-US" dirty="0" smtClean="0">
              <a:solidFill>
                <a:schemeClr val="bg1"/>
              </a:solidFill>
            </a:endParaRPr>
          </a:p>
          <a:p>
            <a:pPr algn="ctr">
              <a:buNone/>
            </a:pPr>
            <a:endParaRPr lang="en-US" dirty="0" smtClean="0">
              <a:solidFill>
                <a:schemeClr val="bg1"/>
              </a:solidFill>
            </a:endParaRPr>
          </a:p>
          <a:p>
            <a:pPr algn="ctr">
              <a:buNone/>
            </a:pPr>
            <a:endParaRPr lang="en-US" dirty="0" smtClean="0">
              <a:solidFill>
                <a:schemeClr val="bg1"/>
              </a:solidFill>
            </a:endParaRPr>
          </a:p>
          <a:p>
            <a:pPr algn="ctr">
              <a:buNone/>
            </a:pPr>
            <a:r>
              <a:rPr lang="en-US" dirty="0" smtClean="0"/>
              <a:t>80 students</a:t>
            </a:r>
            <a:endParaRPr lang="en-US" dirty="0"/>
          </a:p>
        </p:txBody>
      </p:sp>
      <p:sp>
        <p:nvSpPr>
          <p:cNvPr id="7" name="Action Button: Home 6">
            <a:hlinkClick r:id="rId4"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2770" name="Object 2"/>
          <p:cNvGraphicFramePr>
            <a:graphicFrameLocks noChangeAspect="1"/>
          </p:cNvGraphicFramePr>
          <p:nvPr>
            <p:ph sz="half" idx="1"/>
          </p:nvPr>
        </p:nvGraphicFramePr>
        <p:xfrm>
          <a:off x="381000" y="1371600"/>
          <a:ext cx="4038600" cy="2825491"/>
        </p:xfrm>
        <a:graphic>
          <a:graphicData uri="http://schemas.openxmlformats.org/presentationml/2006/ole">
            <p:oleObj spid="_x0000_s32770" name="Worksheet" r:id="rId5" imgW="4191000" imgH="2932176" progId="Excel.Sheet.8">
              <p:embed/>
            </p:oleObj>
          </a:graphicData>
        </a:graphic>
      </p:graphicFrame>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3000"/>
                                        <p:tgtEl>
                                          <p:spTgt spid="6">
                                            <p:txEl>
                                              <p:pRg st="0" end="0"/>
                                            </p:txEl>
                                          </p:spTgt>
                                        </p:tgtEl>
                                      </p:cBhvr>
                                    </p:animEffect>
                                    <p:anim calcmode="lin" valueType="num">
                                      <p:cBhvr>
                                        <p:cTn id="8"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0"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6">
                                            <p:txEl>
                                              <p:pRg st="6" end="6"/>
                                            </p:txEl>
                                          </p:spTgt>
                                        </p:tgtEl>
                                        <p:attrNameLst>
                                          <p:attrName>style.visibility</p:attrName>
                                        </p:attrNameLst>
                                      </p:cBhvr>
                                      <p:to>
                                        <p:strVal val="visible"/>
                                      </p:to>
                                    </p:set>
                                    <p:animEffect transition="in" filter="fade">
                                      <p:cBhvr>
                                        <p:cTn id="15" dur="3000"/>
                                        <p:tgtEl>
                                          <p:spTgt spid="6">
                                            <p:txEl>
                                              <p:pRg st="6" end="6"/>
                                            </p:txEl>
                                          </p:spTgt>
                                        </p:tgtEl>
                                      </p:cBhvr>
                                    </p:animEffect>
                                    <p:anim calcmode="lin" valueType="num">
                                      <p:cBhvr>
                                        <p:cTn id="16" dur="3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17" dur="2700" decel="100000" fill="hold"/>
                                        <p:tgtEl>
                                          <p:spTgt spid="6">
                                            <p:txEl>
                                              <p:pRg st="6" end="6"/>
                                            </p:txEl>
                                          </p:spTgt>
                                        </p:tgtEl>
                                        <p:attrNameLst>
                                          <p:attrName>ppt_y</p:attrName>
                                        </p:attrNameLst>
                                      </p:cBhvr>
                                      <p:tavLst>
                                        <p:tav tm="0">
                                          <p:val>
                                            <p:strVal val="#ppt_y+1"/>
                                          </p:val>
                                        </p:tav>
                                        <p:tav tm="100000">
                                          <p:val>
                                            <p:strVal val="#ppt_y-.03"/>
                                          </p:val>
                                        </p:tav>
                                      </p:tavLst>
                                    </p:anim>
                                    <p:anim calcmode="lin" valueType="num">
                                      <p:cBhvr>
                                        <p:cTn id="18" dur="300" accel="100000" fill="hold">
                                          <p:stCondLst>
                                            <p:cond delay="2700"/>
                                          </p:stCondLst>
                                        </p:cTn>
                                        <p:tgtEl>
                                          <p:spTgt spid="6">
                                            <p:txEl>
                                              <p:pRg st="6" end="6"/>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smtClean="0">
                <a:ln w="50800"/>
                <a:solidFill>
                  <a:schemeClr val="bg1">
                    <a:shade val="50000"/>
                  </a:schemeClr>
                </a:solidFill>
              </a:rPr>
              <a:t>Topic 4 : </a:t>
            </a:r>
            <a:r>
              <a:rPr lang="en-US" b="1" dirty="0" smtClean="0">
                <a:ln w="50800"/>
                <a:solidFill>
                  <a:schemeClr val="bg1">
                    <a:shade val="50000"/>
                  </a:schemeClr>
                </a:solidFill>
              </a:rPr>
              <a:t>5 points</a:t>
            </a:r>
            <a:endParaRPr lang="en-US" b="1" dirty="0">
              <a:ln w="50800"/>
              <a:solidFill>
                <a:schemeClr val="bg1">
                  <a:shade val="50000"/>
                </a:schemeClr>
              </a:solidFill>
            </a:endParaRPr>
          </a:p>
        </p:txBody>
      </p:sp>
      <p:sp>
        <p:nvSpPr>
          <p:cNvPr id="6" name="Content Placeholder 5"/>
          <p:cNvSpPr>
            <a:spLocks noGrp="1"/>
          </p:cNvSpPr>
          <p:nvPr>
            <p:ph sz="half" idx="2"/>
          </p:nvPr>
        </p:nvSpPr>
        <p:spPr>
          <a:xfrm>
            <a:off x="4648200" y="1371600"/>
            <a:ext cx="4038600" cy="4754563"/>
          </a:xfrm>
        </p:spPr>
        <p:txBody>
          <a:bodyPr/>
          <a:lstStyle/>
          <a:p>
            <a:pPr algn="ctr">
              <a:buNone/>
            </a:pPr>
            <a:r>
              <a:rPr lang="en-US" dirty="0" smtClean="0">
                <a:solidFill>
                  <a:schemeClr val="bg1"/>
                </a:solidFill>
              </a:rPr>
              <a:t>Favorite colors of grade 8 students are shown in this circle graph. Ten students had red as their favorite color. Number of students surveyed</a:t>
            </a:r>
          </a:p>
          <a:p>
            <a:pPr algn="ctr">
              <a:buNone/>
            </a:pPr>
            <a:endParaRPr lang="en-US" dirty="0" smtClean="0"/>
          </a:p>
          <a:p>
            <a:pPr algn="ctr">
              <a:buNone/>
            </a:pPr>
            <a:endParaRPr lang="en-US" dirty="0" smtClean="0"/>
          </a:p>
          <a:p>
            <a:pPr algn="ctr">
              <a:buNone/>
            </a:pPr>
            <a:r>
              <a:rPr lang="en-US" dirty="0" smtClean="0"/>
              <a:t>40</a:t>
            </a:r>
            <a:endParaRPr lang="en-US" dirty="0"/>
          </a:p>
        </p:txBody>
      </p:sp>
      <p:sp>
        <p:nvSpPr>
          <p:cNvPr id="7" name="Action Button: Home 6">
            <a:hlinkClick r:id="rId4"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3794" name="Object 2"/>
          <p:cNvGraphicFramePr>
            <a:graphicFrameLocks noChangeAspect="1"/>
          </p:cNvGraphicFramePr>
          <p:nvPr>
            <p:ph sz="half" idx="1"/>
          </p:nvPr>
        </p:nvGraphicFramePr>
        <p:xfrm>
          <a:off x="75358" y="1371600"/>
          <a:ext cx="4420442" cy="2667000"/>
        </p:xfrm>
        <a:graphic>
          <a:graphicData uri="http://schemas.openxmlformats.org/presentationml/2006/ole">
            <p:oleObj spid="_x0000_s33794" name="Worksheet" r:id="rId5" imgW="3810000" imgH="2298192" progId="Excel.Sheet.8">
              <p:embed/>
            </p:oleObj>
          </a:graphicData>
        </a:graphic>
      </p:graphicFrame>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3000"/>
                                        <p:tgtEl>
                                          <p:spTgt spid="6">
                                            <p:txEl>
                                              <p:pRg st="0" end="0"/>
                                            </p:txEl>
                                          </p:spTgt>
                                        </p:tgtEl>
                                      </p:cBhvr>
                                    </p:animEffect>
                                    <p:anim calcmode="lin" valueType="num">
                                      <p:cBhvr>
                                        <p:cTn id="8"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0"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Effect transition="in" filter="fade">
                                      <p:cBhvr>
                                        <p:cTn id="15" dur="3000"/>
                                        <p:tgtEl>
                                          <p:spTgt spid="6">
                                            <p:txEl>
                                              <p:pRg st="3" end="3"/>
                                            </p:txEl>
                                          </p:spTgt>
                                        </p:tgtEl>
                                      </p:cBhvr>
                                    </p:animEffect>
                                    <p:anim calcmode="lin" valueType="num">
                                      <p:cBhvr>
                                        <p:cTn id="16" dur="3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17" dur="2700" decel="100000" fill="hold"/>
                                        <p:tgtEl>
                                          <p:spTgt spid="6">
                                            <p:txEl>
                                              <p:pRg st="3" end="3"/>
                                            </p:txEl>
                                          </p:spTgt>
                                        </p:tgtEl>
                                        <p:attrNameLst>
                                          <p:attrName>ppt_y</p:attrName>
                                        </p:attrNameLst>
                                      </p:cBhvr>
                                      <p:tavLst>
                                        <p:tav tm="0">
                                          <p:val>
                                            <p:strVal val="#ppt_y+1"/>
                                          </p:val>
                                        </p:tav>
                                        <p:tav tm="100000">
                                          <p:val>
                                            <p:strVal val="#ppt_y-.03"/>
                                          </p:val>
                                        </p:tav>
                                      </p:tavLst>
                                    </p:anim>
                                    <p:anim calcmode="lin" valueType="num">
                                      <p:cBhvr>
                                        <p:cTn id="18" dur="300" accel="100000" fill="hold">
                                          <p:stCondLst>
                                            <p:cond delay="2700"/>
                                          </p:stCondLst>
                                        </p:cTn>
                                        <p:tgtEl>
                                          <p:spTgt spid="6">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smtClean="0">
                <a:ln w="50800"/>
                <a:solidFill>
                  <a:schemeClr val="bg1">
                    <a:shade val="50000"/>
                  </a:schemeClr>
                </a:solidFill>
              </a:rPr>
              <a:t>Graphs in general: 1 point</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CA" dirty="0" smtClean="0"/>
              <a:t>collection of information</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lstStyle/>
          <a:p>
            <a:pPr algn="ctr">
              <a:buNone/>
            </a:pPr>
            <a:r>
              <a:rPr lang="en-US" dirty="0" smtClean="0"/>
              <a:t>Data</a:t>
            </a:r>
            <a:endParaRPr lang="en-US" dirty="0"/>
          </a:p>
        </p:txBody>
      </p:sp>
      <p:sp>
        <p:nvSpPr>
          <p:cNvPr id="7" name="Action Button: Home 6">
            <a:hlinkClick r:id="rId3"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2000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2700000" scaled="0"/>
          <a:tileRect/>
        </a:gra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smtClean="0">
                <a:ln w="50800"/>
                <a:solidFill>
                  <a:schemeClr val="bg1">
                    <a:shade val="50000"/>
                  </a:schemeClr>
                </a:solidFill>
              </a:rPr>
              <a:t>Graphs in general : 2 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smtClean="0"/>
              <a:t>A </a:t>
            </a:r>
            <a:r>
              <a:rPr lang="en-US" b="1" dirty="0" smtClean="0"/>
              <a:t>graph</a:t>
            </a:r>
            <a:r>
              <a:rPr lang="en-US" dirty="0" smtClean="0"/>
              <a:t> that shows data by using picture symbols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lstStyle/>
          <a:p>
            <a:pPr algn="ctr">
              <a:buNone/>
            </a:pPr>
            <a:r>
              <a:rPr lang="en-US" dirty="0" smtClean="0"/>
              <a:t>Pictograph</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smtClean="0">
                <a:ln w="50800"/>
                <a:solidFill>
                  <a:schemeClr val="bg1">
                    <a:shade val="50000"/>
                  </a:schemeClr>
                </a:solidFill>
              </a:rPr>
              <a:t>Graphs in general : 3 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Collection of data from all the people in a population</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lstStyle/>
          <a:p>
            <a:pPr algn="ctr">
              <a:buNone/>
            </a:pPr>
            <a:r>
              <a:rPr lang="en-US" dirty="0" smtClean="0"/>
              <a:t>Census</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smtClean="0">
                <a:ln w="50800"/>
                <a:solidFill>
                  <a:schemeClr val="bg1">
                    <a:shade val="50000"/>
                  </a:schemeClr>
                </a:solidFill>
              </a:rPr>
              <a:t>Graphs in general : 4 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Collection of data from some of the people in a population</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lstStyle/>
          <a:p>
            <a:pPr algn="ctr">
              <a:buNone/>
            </a:pPr>
            <a:r>
              <a:rPr lang="en-US" dirty="0" smtClean="0"/>
              <a:t>Sample</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smtClean="0">
                <a:ln w="50800"/>
                <a:solidFill>
                  <a:schemeClr val="bg1">
                    <a:shade val="50000"/>
                  </a:schemeClr>
                </a:solidFill>
              </a:rPr>
              <a:t>Graphs in general : 5 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The number that occurs the most in a set of data</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lstStyle/>
          <a:p>
            <a:pPr algn="ctr">
              <a:buNone/>
            </a:pPr>
            <a:r>
              <a:rPr lang="en-US" dirty="0" smtClean="0"/>
              <a:t>Mode</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smtClean="0">
                <a:ln w="50800"/>
                <a:solidFill>
                  <a:schemeClr val="bg1">
                    <a:shade val="50000"/>
                  </a:schemeClr>
                </a:solidFill>
              </a:rPr>
              <a:t>Bar graphs and Histograms: 1 point</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In this graph categories are separate from one another</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lstStyle/>
          <a:p>
            <a:pPr algn="ctr">
              <a:buNone/>
            </a:pPr>
            <a:r>
              <a:rPr lang="en-US" dirty="0" smtClean="0"/>
              <a:t>Bar graph</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smtClean="0">
                <a:ln w="50800"/>
                <a:solidFill>
                  <a:schemeClr val="bg1">
                    <a:shade val="50000"/>
                  </a:schemeClr>
                </a:solidFill>
              </a:rPr>
              <a:t> Bar graphs and Histograms : 2 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This graph has categories in numerical intervals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lstStyle/>
          <a:p>
            <a:pPr algn="ctr">
              <a:buNone/>
            </a:pPr>
            <a:r>
              <a:rPr lang="en-US" dirty="0" smtClean="0"/>
              <a:t>Histogram</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theme/theme1.xml><?xml version="1.0" encoding="utf-8"?>
<a:theme xmlns:a="http://schemas.openxmlformats.org/drawingml/2006/main" name="TP030006216">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33" ma:contentTypeDescription="Create a new document." ma:contentTypeScope="" ma:versionID="37d3ec2b48d53e45b233ad8f52fe1b11"/>
</file>

<file path=customXml/itemProps1.xml><?xml version="1.0" encoding="utf-8"?>
<ds:datastoreItem xmlns:ds="http://schemas.openxmlformats.org/officeDocument/2006/customXml" ds:itemID="{9FDBA6E0-5C04-4751-B929-5A1BF368F205}">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117AC964-F7E6-4833-BBD0-5E7D7802D1C3}">
  <ds:schemaRefs>
    <ds:schemaRef ds:uri="http://schemas.microsoft.com/sharepoint/v3/contenttype/forms"/>
  </ds:schemaRefs>
</ds:datastoreItem>
</file>

<file path=customXml/itemProps3.xml><?xml version="1.0" encoding="utf-8"?>
<ds:datastoreItem xmlns:ds="http://schemas.openxmlformats.org/officeDocument/2006/customXml" ds:itemID="{3B506E8D-FD77-478C-B40F-CD63FBD6E2E5}">
  <ds:schemaRefs>
    <ds:schemaRef ds:uri="http://schemas.microsoft.com/office/2006/metadata/contentType"/>
    <ds:schemaRef ds:uri="http://schemas.microsoft.com/office/2006/metadata/properties/metaAttributes"/>
  </ds:schemaRefs>
</ds:datastoreItem>
</file>

<file path=docProps/app.xml><?xml version="1.0" encoding="utf-8"?>
<Properties xmlns="http://schemas.openxmlformats.org/officeDocument/2006/extended-properties" xmlns:vt="http://schemas.openxmlformats.org/officeDocument/2006/docPropsVTypes">
  <Template>TP030006216</Template>
  <TotalTime>598</TotalTime>
  <Words>655</Words>
  <Application>Microsoft Office PowerPoint</Application>
  <PresentationFormat>On-screen Show (4:3)</PresentationFormat>
  <Paragraphs>164</Paragraphs>
  <Slides>22</Slides>
  <Notes>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4" baseType="lpstr">
      <vt:lpstr>TP030006216</vt:lpstr>
      <vt:lpstr>Worksheet</vt:lpstr>
      <vt:lpstr>“Jeopardy”</vt:lpstr>
      <vt:lpstr>Slide 2</vt:lpstr>
      <vt:lpstr>Graphs in general: 1 point</vt:lpstr>
      <vt:lpstr>Graphs in general : 2 points</vt:lpstr>
      <vt:lpstr>Graphs in general : 3 points</vt:lpstr>
      <vt:lpstr>Graphs in general : 4 points</vt:lpstr>
      <vt:lpstr>Graphs in general : 5 points</vt:lpstr>
      <vt:lpstr>Bar graphs and Histograms: 1 point</vt:lpstr>
      <vt:lpstr> Bar graphs and Histograms : 2 points</vt:lpstr>
      <vt:lpstr>Bar graphs and Histograms : 3 points</vt:lpstr>
      <vt:lpstr>Bar graphs and Histograms : 4 points</vt:lpstr>
      <vt:lpstr>Bar graphs and Histograms : 5 points</vt:lpstr>
      <vt:lpstr>Topic 3: 1 point</vt:lpstr>
      <vt:lpstr>Topic 3: 2 points</vt:lpstr>
      <vt:lpstr>Topic 3: 3 points</vt:lpstr>
      <vt:lpstr>Topic 3: 4 points</vt:lpstr>
      <vt:lpstr>Topic 3: 5 points</vt:lpstr>
      <vt:lpstr>Topic 4: 1 point</vt:lpstr>
      <vt:lpstr>Topic 4 : 2 points</vt:lpstr>
      <vt:lpstr>Topic 4 : 3 points</vt:lpstr>
      <vt:lpstr>Circle graph: 4 points</vt:lpstr>
      <vt:lpstr>Topic 4 : 5 points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“Jeopardy”</dc:title>
  <dc:creator>Mobile</dc:creator>
  <cp:lastModifiedBy>Mobile</cp:lastModifiedBy>
  <cp:revision>13</cp:revision>
  <dcterms:created xsi:type="dcterms:W3CDTF">2010-10-23T22:38:20Z</dcterms:created>
  <dcterms:modified xsi:type="dcterms:W3CDTF">2010-10-26T05:06:20Z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TC300062169990</vt:lpwstr>
  </property>
</Properties>
</file>